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73" r:id="rId2"/>
    <p:sldId id="287" r:id="rId3"/>
    <p:sldId id="281" r:id="rId4"/>
    <p:sldId id="282" r:id="rId5"/>
    <p:sldId id="283" r:id="rId6"/>
    <p:sldId id="284" r:id="rId7"/>
    <p:sldId id="285" r:id="rId8"/>
    <p:sldId id="28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02"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48D2258-BB97-438C-94DD-293C5EBD5AEA}" type="datetimeFigureOut">
              <a:rPr lang="en-US" smtClean="0"/>
              <a:pPr/>
              <a:t>9/23/2023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2CCE3A4-84FD-46AD-9502-F83F68FEC9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8D2258-BB97-438C-94DD-293C5EBD5AEA}" type="datetimeFigureOut">
              <a:rPr lang="en-US" smtClean="0"/>
              <a:pPr/>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8D2258-BB97-438C-94DD-293C5EBD5AEA}" type="datetimeFigureOut">
              <a:rPr lang="en-US" smtClean="0"/>
              <a:pPr/>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D2258-BB97-438C-94DD-293C5EBD5AEA}" type="datetimeFigureOut">
              <a:rPr lang="en-US" smtClean="0"/>
              <a:pPr/>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2CCE3A4-84FD-46AD-9502-F83F68FEC92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8D2258-BB97-438C-94DD-293C5EBD5AEA}" type="datetimeFigureOut">
              <a:rPr lang="en-US" smtClean="0"/>
              <a:pPr/>
              <a:t>9/23/2023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CCE3A4-84FD-46AD-9502-F83F68FEC92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1214422"/>
            <a:ext cx="8143932" cy="5570756"/>
          </a:xfrm>
          <a:prstGeom prst="rect">
            <a:avLst/>
          </a:prstGeom>
        </p:spPr>
        <p:txBody>
          <a:bodyPr wrap="square">
            <a:spAutoFit/>
          </a:bodyPr>
          <a:lstStyle/>
          <a:p>
            <a:pPr lvl="0" algn="ctr" fontAlgn="base">
              <a:spcBef>
                <a:spcPct val="0"/>
              </a:spcBef>
              <a:spcAft>
                <a:spcPct val="0"/>
              </a:spcAft>
            </a:pPr>
            <a:r>
              <a:rPr lang="en-US" sz="3200" b="1" dirty="0" smtClean="0" bmk="">
                <a:solidFill>
                  <a:schemeClr val="accent6">
                    <a:lumMod val="75000"/>
                  </a:schemeClr>
                </a:solidFill>
                <a:latin typeface="Calibri" pitchFamily="34" charset="0"/>
                <a:ea typeface="Times New Roman" pitchFamily="18" charset="0"/>
                <a:cs typeface="Times New Roman" pitchFamily="18" charset="0"/>
              </a:rPr>
              <a:t> </a:t>
            </a:r>
            <a:r>
              <a:rPr lang="en-US" sz="3200" b="1" dirty="0" smtClean="0" bmk="">
                <a:solidFill>
                  <a:srgbClr val="0070C0"/>
                </a:solidFill>
                <a:latin typeface="Calibri" pitchFamily="34" charset="0"/>
                <a:ea typeface="Times New Roman" pitchFamily="18" charset="0"/>
                <a:cs typeface="Times New Roman" pitchFamily="18" charset="0"/>
              </a:rPr>
              <a:t>Difference Between Narrow and Wider Meaning of Education</a:t>
            </a:r>
            <a:endParaRPr lang="en-US" sz="3200" b="1" dirty="0" smtClean="0" bmk="">
              <a:solidFill>
                <a:srgbClr val="0070C0"/>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r>
              <a:rPr lang="en-IN" sz="3200" b="1" dirty="0" smtClean="0" bmk="">
                <a:solidFill>
                  <a:schemeClr val="accent6">
                    <a:lumMod val="75000"/>
                  </a:schemeClr>
                </a:solidFill>
                <a:latin typeface="Calibri" pitchFamily="34" charset="0"/>
                <a:ea typeface="Times New Roman" pitchFamily="18" charset="0"/>
                <a:cs typeface="Times New Roman" pitchFamily="18" charset="0"/>
              </a:rPr>
              <a:t>B.A 1</a:t>
            </a:r>
            <a:r>
              <a:rPr lang="en-IN" sz="3200" b="1" baseline="30000" dirty="0" smtClean="0" bmk="">
                <a:solidFill>
                  <a:schemeClr val="accent6">
                    <a:lumMod val="75000"/>
                  </a:schemeClr>
                </a:solidFill>
                <a:latin typeface="Calibri" pitchFamily="34" charset="0"/>
                <a:ea typeface="Times New Roman" pitchFamily="18" charset="0"/>
                <a:cs typeface="Times New Roman" pitchFamily="18" charset="0"/>
              </a:rPr>
              <a:t>st</a:t>
            </a:r>
            <a:r>
              <a:rPr lang="en-IN" sz="3200" b="1" dirty="0" smtClean="0" bmk="">
                <a:solidFill>
                  <a:schemeClr val="accent6">
                    <a:lumMod val="75000"/>
                  </a:schemeClr>
                </a:solidFill>
                <a:latin typeface="Calibri" pitchFamily="34" charset="0"/>
                <a:ea typeface="Times New Roman" pitchFamily="18" charset="0"/>
                <a:cs typeface="Times New Roman" pitchFamily="18" charset="0"/>
              </a:rPr>
              <a:t> Semester</a:t>
            </a:r>
          </a:p>
          <a:p>
            <a:pPr lvl="0" algn="ctr" fontAlgn="base">
              <a:spcBef>
                <a:spcPct val="0"/>
              </a:spcBef>
              <a:spcAft>
                <a:spcPct val="0"/>
              </a:spcAft>
            </a:pPr>
            <a:endParaRPr lang="en-IN"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r>
              <a:rPr lang="en-IN" sz="3200" b="1" dirty="0" smtClean="0" bmk="">
                <a:solidFill>
                  <a:schemeClr val="accent6">
                    <a:lumMod val="75000"/>
                  </a:schemeClr>
                </a:solidFill>
                <a:latin typeface="Calibri" pitchFamily="34" charset="0"/>
                <a:ea typeface="Times New Roman" pitchFamily="18" charset="0"/>
                <a:cs typeface="Times New Roman" pitchFamily="18" charset="0"/>
              </a:rPr>
              <a:t>By- Rimush Narzary</a:t>
            </a:r>
          </a:p>
          <a:p>
            <a:pPr lvl="0" algn="ctr" fontAlgn="base">
              <a:spcBef>
                <a:spcPct val="0"/>
              </a:spcBef>
              <a:spcAft>
                <a:spcPct val="0"/>
              </a:spcAft>
            </a:pPr>
            <a:r>
              <a:rPr lang="en-IN" sz="3200" b="1" dirty="0" smtClean="0" bmk="">
                <a:solidFill>
                  <a:schemeClr val="accent6">
                    <a:lumMod val="75000"/>
                  </a:schemeClr>
                </a:solidFill>
                <a:latin typeface="Calibri" pitchFamily="34" charset="0"/>
                <a:ea typeface="Times New Roman" pitchFamily="18" charset="0"/>
                <a:cs typeface="Times New Roman" pitchFamily="18" charset="0"/>
              </a:rPr>
              <a:t>Asstt. Professor</a:t>
            </a:r>
          </a:p>
          <a:p>
            <a:pPr lvl="0" algn="ctr" fontAlgn="base">
              <a:spcBef>
                <a:spcPct val="0"/>
              </a:spcBef>
              <a:spcAft>
                <a:spcPct val="0"/>
              </a:spcAft>
            </a:pPr>
            <a:r>
              <a:rPr lang="en-IN" sz="3200" b="1" dirty="0" smtClean="0" bmk="">
                <a:solidFill>
                  <a:schemeClr val="accent6">
                    <a:lumMod val="75000"/>
                  </a:schemeClr>
                </a:solidFill>
                <a:latin typeface="Calibri" pitchFamily="34" charset="0"/>
                <a:ea typeface="Times New Roman" pitchFamily="18" charset="0"/>
                <a:cs typeface="Times New Roman" pitchFamily="18" charset="0"/>
              </a:rPr>
              <a:t>Department of education</a:t>
            </a: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642918"/>
            <a:ext cx="8143932" cy="6432530"/>
          </a:xfrm>
          <a:prstGeom prst="rect">
            <a:avLst/>
          </a:prstGeom>
        </p:spPr>
        <p:txBody>
          <a:bodyPr wrap="square">
            <a:spAutoFit/>
          </a:bodyPr>
          <a:lstStyle/>
          <a:p>
            <a:pPr lvl="0" algn="ctr" fontAlgn="base">
              <a:spcBef>
                <a:spcPct val="0"/>
              </a:spcBef>
              <a:spcAft>
                <a:spcPct val="0"/>
              </a:spcAft>
            </a:pPr>
            <a:r>
              <a:rPr lang="en-US" sz="3200" b="1" dirty="0" smtClean="0" bmk="">
                <a:solidFill>
                  <a:schemeClr val="accent6">
                    <a:lumMod val="75000"/>
                  </a:schemeClr>
                </a:solidFill>
                <a:latin typeface="Calibri" pitchFamily="34" charset="0"/>
                <a:ea typeface="Times New Roman" pitchFamily="18" charset="0"/>
                <a:cs typeface="Times New Roman" pitchFamily="18" charset="0"/>
              </a:rPr>
              <a:t>What is Narrow Meaning of Education?</a:t>
            </a: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just" fontAlgn="base">
              <a:spcBef>
                <a:spcPct val="0"/>
              </a:spcBef>
              <a:spcAft>
                <a:spcPct val="0"/>
              </a:spcAft>
            </a:pPr>
            <a:r>
              <a:rPr lang="en-US" sz="2800" b="1" dirty="0" smtClean="0" bmk="">
                <a:solidFill>
                  <a:srgbClr val="FF0000"/>
                </a:solidFill>
                <a:latin typeface="Calibri" pitchFamily="34" charset="0"/>
                <a:ea typeface="Times New Roman" pitchFamily="18" charset="0"/>
                <a:cs typeface="Times New Roman" pitchFamily="18" charset="0"/>
              </a:rPr>
              <a:t>In simple meaning-</a:t>
            </a:r>
          </a:p>
          <a:p>
            <a:pPr lvl="0" algn="just" fontAlgn="base">
              <a:spcBef>
                <a:spcPct val="0"/>
              </a:spcBef>
              <a:spcAft>
                <a:spcPct val="0"/>
              </a:spcAft>
              <a:buFont typeface="Wingdings" pitchFamily="2" charset="2"/>
              <a:buChar char="Ø"/>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 The narrow meaning of education in simple term refers to imparting information, giving instruction,  schooling, training, teaching for a vocation.</a:t>
            </a:r>
          </a:p>
          <a:p>
            <a:pPr lvl="0" algn="just"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buFont typeface="Wingdings" pitchFamily="2" charset="2"/>
              <a:buChar char="Ø"/>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 It is a form of education that is confined to school, college and university instruction. Education starts with a child enrollment in the school and ends with when a child complete or  leaves school, college or university.</a:t>
            </a: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642918"/>
            <a:ext cx="8143932" cy="3724096"/>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buFont typeface="Wingdings" pitchFamily="2" charset="2"/>
              <a:buChar char="Ø"/>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Education in narrow sense is a planned, organized and formalized process and imparted at a particular place like school. College and university at a definite time.</a:t>
            </a: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0"/>
            <a:ext cx="8143932" cy="7171194"/>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Broader Meaning of education-</a:t>
            </a: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algn="just" fontAlgn="base">
              <a:spcBef>
                <a:spcPct val="0"/>
              </a:spcBef>
              <a:spcAft>
                <a:spcPct val="0"/>
              </a:spcAft>
              <a:buFont typeface="Wingdings" pitchFamily="2" charset="2"/>
              <a:buChar char="Ø"/>
            </a:pPr>
            <a:r>
              <a:rPr lang="en-US" sz="2800" b="1" dirty="0" smtClean="0" bmk="">
                <a:solidFill>
                  <a:schemeClr val="accent5"/>
                </a:solidFill>
                <a:latin typeface="Calibri" pitchFamily="34" charset="0"/>
                <a:ea typeface="Times New Roman" pitchFamily="18" charset="0"/>
                <a:cs typeface="Times New Roman" pitchFamily="18" charset="0"/>
              </a:rPr>
              <a:t>In the broader sense, education means the process of total development of the child from infancy to maturity. It means the total influence of the various agencies of the environment on the personality of the child.</a:t>
            </a:r>
          </a:p>
          <a:p>
            <a:pPr lvl="0" algn="just" fontAlgn="base">
              <a:spcBef>
                <a:spcPct val="0"/>
              </a:spcBef>
              <a:spcAft>
                <a:spcPct val="0"/>
              </a:spcAft>
            </a:pPr>
            <a:endParaRPr lang="en-US" sz="2800" b="1" dirty="0" smtClean="0" bmk="">
              <a:solidFill>
                <a:schemeClr val="accent5"/>
              </a:solidFill>
              <a:latin typeface="Calibri" pitchFamily="34" charset="0"/>
              <a:ea typeface="Times New Roman" pitchFamily="18" charset="0"/>
              <a:cs typeface="Times New Roman" pitchFamily="18" charset="0"/>
            </a:endParaRPr>
          </a:p>
          <a:p>
            <a:pPr lvl="0" algn="just" fontAlgn="base">
              <a:spcBef>
                <a:spcPct val="0"/>
              </a:spcBef>
              <a:spcAft>
                <a:spcPct val="0"/>
              </a:spcAft>
              <a:buFont typeface="Wingdings" pitchFamily="2" charset="2"/>
              <a:buChar char="Ø"/>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The experiences received from the different schools, institutions, religious institutions such as church, temple, mosque etc. cinema, clubs, social media, friends and social environments are included in this broader sense of education.</a:t>
            </a: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357166"/>
            <a:ext cx="8143932" cy="3293209"/>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Difference between Narrow meaning and Wider meaning of education-</a:t>
            </a: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
        <p:nvSpPr>
          <p:cNvPr id="5" name="Rectangle 4"/>
          <p:cNvSpPr/>
          <p:nvPr/>
        </p:nvSpPr>
        <p:spPr>
          <a:xfrm>
            <a:off x="214282" y="1785926"/>
            <a:ext cx="4000528" cy="4143404"/>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accent6">
                    <a:lumMod val="50000"/>
                  </a:schemeClr>
                </a:solidFill>
              </a:rPr>
              <a:t>Narrow Meaning</a:t>
            </a:r>
          </a:p>
          <a:p>
            <a:pPr marL="457200" indent="-457200" algn="just">
              <a:buAutoNum type="arabicPeriod"/>
            </a:pPr>
            <a:r>
              <a:rPr lang="en-US" sz="2400" dirty="0" smtClean="0">
                <a:solidFill>
                  <a:schemeClr val="accent6">
                    <a:lumMod val="50000"/>
                  </a:schemeClr>
                </a:solidFill>
              </a:rPr>
              <a:t>Education is limited to schooling instructions and pre-planned activity.</a:t>
            </a:r>
          </a:p>
          <a:p>
            <a:pPr marL="457200" indent="-457200" algn="just">
              <a:buAutoNum type="arabicPeriod"/>
            </a:pPr>
            <a:r>
              <a:rPr lang="en-US" sz="2400" dirty="0" smtClean="0">
                <a:solidFill>
                  <a:schemeClr val="accent6">
                    <a:lumMod val="50000"/>
                  </a:schemeClr>
                </a:solidFill>
              </a:rPr>
              <a:t>Education starts with the child’s entry into a school. </a:t>
            </a:r>
            <a:endParaRPr lang="en-US" sz="2400" dirty="0">
              <a:solidFill>
                <a:schemeClr val="accent6">
                  <a:lumMod val="50000"/>
                </a:schemeClr>
              </a:solidFill>
            </a:endParaRPr>
          </a:p>
        </p:txBody>
      </p:sp>
      <p:sp>
        <p:nvSpPr>
          <p:cNvPr id="6" name="Rectangle 5"/>
          <p:cNvSpPr/>
          <p:nvPr/>
        </p:nvSpPr>
        <p:spPr>
          <a:xfrm>
            <a:off x="4429124" y="1785926"/>
            <a:ext cx="4429156" cy="414340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accent6">
                    <a:lumMod val="50000"/>
                  </a:schemeClr>
                </a:solidFill>
              </a:rPr>
              <a:t>Wider meaning</a:t>
            </a:r>
          </a:p>
          <a:p>
            <a:pPr marL="457200" indent="-457200" algn="just">
              <a:buAutoNum type="arabicPeriod"/>
            </a:pPr>
            <a:r>
              <a:rPr lang="en-US" sz="2400" dirty="0" smtClean="0">
                <a:solidFill>
                  <a:schemeClr val="accent6">
                    <a:lumMod val="50000"/>
                  </a:schemeClr>
                </a:solidFill>
              </a:rPr>
              <a:t>Education is life long process. It is a process that goes on throughout life.</a:t>
            </a:r>
          </a:p>
          <a:p>
            <a:pPr marL="457200" indent="-457200" algn="just">
              <a:buAutoNum type="arabicPeriod"/>
            </a:pPr>
            <a:r>
              <a:rPr lang="en-US" sz="2400" dirty="0" smtClean="0">
                <a:solidFill>
                  <a:schemeClr val="accent6">
                    <a:lumMod val="50000"/>
                  </a:schemeClr>
                </a:solidFill>
              </a:rPr>
              <a:t>Education ends only when life ends.</a:t>
            </a:r>
            <a:endParaRPr lang="en-US" sz="2400" dirty="0">
              <a:solidFill>
                <a:schemeClr val="accent6">
                  <a:lumMod val="50000"/>
                </a:schemeClr>
              </a:solidFill>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357166"/>
            <a:ext cx="8143932" cy="3293209"/>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Difference between Narrow meaning and Wider meaning of education-</a:t>
            </a: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
        <p:nvSpPr>
          <p:cNvPr id="5" name="Rectangle 4"/>
          <p:cNvSpPr/>
          <p:nvPr/>
        </p:nvSpPr>
        <p:spPr>
          <a:xfrm>
            <a:off x="214282" y="1785926"/>
            <a:ext cx="4000528" cy="4143404"/>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accent6">
                    <a:lumMod val="50000"/>
                  </a:schemeClr>
                </a:solidFill>
              </a:rPr>
              <a:t>Narrow Meaning</a:t>
            </a:r>
          </a:p>
          <a:p>
            <a:pPr marL="457200" indent="-457200" algn="just"/>
            <a:r>
              <a:rPr lang="en-US" sz="2400" dirty="0" smtClean="0">
                <a:solidFill>
                  <a:schemeClr val="accent6">
                    <a:lumMod val="50000"/>
                  </a:schemeClr>
                </a:solidFill>
              </a:rPr>
              <a:t>3. The aim of education is to impart knowledge and to pass the examination.</a:t>
            </a:r>
          </a:p>
          <a:p>
            <a:pPr marL="457200" indent="-457200" algn="just"/>
            <a:r>
              <a:rPr lang="en-US" sz="2400" dirty="0" smtClean="0">
                <a:solidFill>
                  <a:schemeClr val="accent6">
                    <a:lumMod val="50000"/>
                  </a:schemeClr>
                </a:solidFill>
              </a:rPr>
              <a:t>4. It is mainly confined to the classroom teaching.</a:t>
            </a:r>
            <a:endParaRPr lang="en-US" sz="2400" dirty="0">
              <a:solidFill>
                <a:schemeClr val="accent6">
                  <a:lumMod val="50000"/>
                </a:schemeClr>
              </a:solidFill>
            </a:endParaRPr>
          </a:p>
        </p:txBody>
      </p:sp>
      <p:sp>
        <p:nvSpPr>
          <p:cNvPr id="6" name="Rectangle 5"/>
          <p:cNvSpPr/>
          <p:nvPr/>
        </p:nvSpPr>
        <p:spPr>
          <a:xfrm>
            <a:off x="4429124" y="1785926"/>
            <a:ext cx="4429156" cy="414340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accent6">
                    <a:lumMod val="50000"/>
                  </a:schemeClr>
                </a:solidFill>
              </a:rPr>
              <a:t>Wider meaning</a:t>
            </a:r>
          </a:p>
          <a:p>
            <a:pPr marL="457200" indent="-457200" algn="just"/>
            <a:r>
              <a:rPr lang="en-US" sz="2400" dirty="0" smtClean="0">
                <a:solidFill>
                  <a:schemeClr val="accent6">
                    <a:lumMod val="50000"/>
                  </a:schemeClr>
                </a:solidFill>
              </a:rPr>
              <a:t>3. It aims at all-round development of the child’ personality.</a:t>
            </a:r>
          </a:p>
          <a:p>
            <a:pPr marL="457200" indent="-457200" algn="just"/>
            <a:r>
              <a:rPr lang="en-US" sz="2400" dirty="0" smtClean="0">
                <a:solidFill>
                  <a:schemeClr val="accent6">
                    <a:lumMod val="50000"/>
                  </a:schemeClr>
                </a:solidFill>
              </a:rPr>
              <a:t>4. Experience is the main methods of teaching.</a:t>
            </a:r>
            <a:endParaRPr lang="en-US" sz="2400" dirty="0">
              <a:solidFill>
                <a:schemeClr val="accent6">
                  <a:lumMod val="50000"/>
                </a:schemeClr>
              </a:solidFill>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357166"/>
            <a:ext cx="8143932" cy="3293209"/>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r>
              <a:rPr lang="en-US" sz="2800" b="1" dirty="0" smtClean="0" bmk="">
                <a:solidFill>
                  <a:schemeClr val="accent6">
                    <a:lumMod val="75000"/>
                  </a:schemeClr>
                </a:solidFill>
                <a:latin typeface="Calibri" pitchFamily="34" charset="0"/>
                <a:ea typeface="Times New Roman" pitchFamily="18" charset="0"/>
                <a:cs typeface="Times New Roman" pitchFamily="18" charset="0"/>
              </a:rPr>
              <a:t>Difference between Narrow meaning and Wider meaning of education-</a:t>
            </a: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
        <p:nvSpPr>
          <p:cNvPr id="5" name="Rectangle 4"/>
          <p:cNvSpPr/>
          <p:nvPr/>
        </p:nvSpPr>
        <p:spPr>
          <a:xfrm>
            <a:off x="214282" y="1785926"/>
            <a:ext cx="4000528" cy="4143404"/>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r>
              <a:rPr lang="en-US" sz="2400" dirty="0" smtClean="0">
                <a:solidFill>
                  <a:schemeClr val="accent6">
                    <a:lumMod val="50000"/>
                  </a:schemeClr>
                </a:solidFill>
              </a:rPr>
              <a:t>5. </a:t>
            </a:r>
            <a:r>
              <a:rPr lang="en-US" sz="2400" dirty="0" smtClean="0">
                <a:solidFill>
                  <a:schemeClr val="bg2">
                    <a:lumMod val="10000"/>
                  </a:schemeClr>
                </a:solidFill>
              </a:rPr>
              <a:t> </a:t>
            </a:r>
            <a:r>
              <a:rPr lang="en-US" sz="2400" dirty="0" smtClean="0" bmk="">
                <a:solidFill>
                  <a:schemeClr val="bg2">
                    <a:lumMod val="10000"/>
                  </a:schemeClr>
                </a:solidFill>
                <a:latin typeface="Calibri" pitchFamily="34" charset="0"/>
                <a:ea typeface="Times New Roman" pitchFamily="18" charset="0"/>
                <a:cs typeface="Times New Roman" pitchFamily="18" charset="0"/>
              </a:rPr>
              <a:t>Education in narrow sense is a planned, organized and formalized process and imparted at a particular place like school. College and university at a definite time</a:t>
            </a:r>
            <a:r>
              <a:rPr lang="en-US" sz="2400" dirty="0" smtClean="0">
                <a:solidFill>
                  <a:schemeClr val="bg2">
                    <a:lumMod val="10000"/>
                  </a:schemeClr>
                </a:solidFill>
              </a:rPr>
              <a:t>.</a:t>
            </a:r>
          </a:p>
          <a:p>
            <a:pPr marL="457200" indent="-457200" algn="just"/>
            <a:endParaRPr lang="en-US" sz="2400" dirty="0">
              <a:solidFill>
                <a:schemeClr val="accent6">
                  <a:lumMod val="50000"/>
                </a:schemeClr>
              </a:solidFill>
            </a:endParaRPr>
          </a:p>
        </p:txBody>
      </p:sp>
      <p:sp>
        <p:nvSpPr>
          <p:cNvPr id="6" name="Rectangle 5"/>
          <p:cNvSpPr/>
          <p:nvPr/>
        </p:nvSpPr>
        <p:spPr>
          <a:xfrm>
            <a:off x="4429124" y="1785926"/>
            <a:ext cx="4429156" cy="414340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r>
              <a:rPr lang="en-US" sz="2400" dirty="0" smtClean="0" bmk="">
                <a:solidFill>
                  <a:schemeClr val="accent6">
                    <a:lumMod val="50000"/>
                  </a:schemeClr>
                </a:solidFill>
                <a:latin typeface="Calibri" pitchFamily="34" charset="0"/>
                <a:ea typeface="Times New Roman" pitchFamily="18" charset="0"/>
                <a:cs typeface="Times New Roman" pitchFamily="18" charset="0"/>
              </a:rPr>
              <a:t>5. </a:t>
            </a:r>
            <a:r>
              <a:rPr lang="en-US" sz="2400" dirty="0" smtClean="0" bmk="">
                <a:solidFill>
                  <a:schemeClr val="tx1">
                    <a:lumMod val="95000"/>
                    <a:lumOff val="5000"/>
                  </a:schemeClr>
                </a:solidFill>
                <a:latin typeface="Calibri" pitchFamily="34" charset="0"/>
                <a:ea typeface="Times New Roman" pitchFamily="18" charset="0"/>
                <a:cs typeface="Times New Roman" pitchFamily="18" charset="0"/>
              </a:rPr>
              <a:t>It means the total influence of the various agencies of the environment on the personality of the child.</a:t>
            </a:r>
            <a:endParaRPr lang="en-US" sz="2400" dirty="0" smtClean="0">
              <a:solidFill>
                <a:schemeClr val="tx1">
                  <a:lumMod val="95000"/>
                  <a:lumOff val="5000"/>
                </a:schemeClr>
              </a:solidFill>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sp>
        <p:nvSpPr>
          <p:cNvPr id="8" name="Rectangle 7"/>
          <p:cNvSpPr/>
          <p:nvPr/>
        </p:nvSpPr>
        <p:spPr>
          <a:xfrm>
            <a:off x="428596" y="2214554"/>
            <a:ext cx="8143932" cy="2739211"/>
          </a:xfrm>
          <a:prstGeom prst="rect">
            <a:avLst/>
          </a:prstGeom>
        </p:spPr>
        <p:txBody>
          <a:bodyPr wrap="square">
            <a:spAutoFit/>
          </a:bodyPr>
          <a:lstStyle/>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fontAlgn="base">
              <a:spcBef>
                <a:spcPct val="0"/>
              </a:spcBef>
              <a:spcAft>
                <a:spcPct val="0"/>
              </a:spcAft>
            </a:pPr>
            <a:endParaRPr lang="en-US" sz="28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r>
              <a:rPr lang="en-US" sz="4800" b="1" dirty="0" smtClean="0" bmk="">
                <a:solidFill>
                  <a:schemeClr val="accent6">
                    <a:lumMod val="75000"/>
                  </a:schemeClr>
                </a:solidFill>
                <a:latin typeface="Calibri" pitchFamily="34" charset="0"/>
                <a:ea typeface="Times New Roman" pitchFamily="18" charset="0"/>
                <a:cs typeface="Times New Roman" pitchFamily="18" charset="0"/>
              </a:rPr>
              <a:t>Thanks</a:t>
            </a:r>
          </a:p>
          <a:p>
            <a:pPr lvl="0" algn="ctr" fontAlgn="base">
              <a:spcBef>
                <a:spcPct val="0"/>
              </a:spcBef>
              <a:spcAft>
                <a:spcPct val="0"/>
              </a:spcAft>
            </a:pPr>
            <a:endParaRPr lang="en-US" sz="3200"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a:p>
            <a:pPr lvl="0" algn="ctr" fontAlgn="base">
              <a:spcBef>
                <a:spcPct val="0"/>
              </a:spcBef>
              <a:spcAft>
                <a:spcPct val="0"/>
              </a:spcAft>
            </a:pPr>
            <a:endParaRPr lang="en-US" b="1" dirty="0" smtClean="0" bmk="">
              <a:solidFill>
                <a:schemeClr val="accent6">
                  <a:lumMod val="75000"/>
                </a:schemeClr>
              </a:solidFill>
              <a:latin typeface="Calibri" pitchFamily="34" charset="0"/>
              <a:ea typeface="Times New Roman" pitchFamily="18" charset="0"/>
              <a:cs typeface="Times New Roman" pitchFamily="18" charset="0"/>
            </a:endParaRPr>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226</TotalTime>
  <Words>393</Words>
  <Application>Microsoft Office PowerPoint</Application>
  <PresentationFormat>On-screen Show (4:3)</PresentationFormat>
  <Paragraphs>60</Paragraphs>
  <Slides>8</Slides>
  <Notes>0</Notes>
  <HiddenSlides>0</HiddenSlides>
  <MMClips>8</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Slide 1</vt:lpstr>
      <vt:lpstr>Slide 2</vt:lpstr>
      <vt:lpstr>Slide 3</vt:lpstr>
      <vt:lpstr>Slide 4</vt:lpstr>
      <vt:lpstr>Slide 5</vt:lpstr>
      <vt:lpstr>Slide 6</vt:lpstr>
      <vt:lpstr>Slide 7</vt:lpstr>
      <vt:lpstr>Slide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80</cp:revision>
  <dcterms:created xsi:type="dcterms:W3CDTF">2022-09-25T05:42:29Z</dcterms:created>
  <dcterms:modified xsi:type="dcterms:W3CDTF">2023-09-23T06:54:04Z</dcterms:modified>
</cp:coreProperties>
</file>