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sldIdLst>
    <p:sldId id="256" r:id="rId2"/>
    <p:sldId id="257" r:id="rId3"/>
    <p:sldId id="272" r:id="rId4"/>
    <p:sldId id="258" r:id="rId5"/>
    <p:sldId id="259" r:id="rId6"/>
    <p:sldId id="260" r:id="rId7"/>
    <p:sldId id="273" r:id="rId8"/>
    <p:sldId id="261" r:id="rId9"/>
    <p:sldId id="262" r:id="rId10"/>
    <p:sldId id="263" r:id="rId11"/>
    <p:sldId id="264" r:id="rId12"/>
    <p:sldId id="265" r:id="rId13"/>
    <p:sldId id="266" r:id="rId14"/>
    <p:sldId id="267" r:id="rId15"/>
    <p:sldId id="274" r:id="rId16"/>
    <p:sldId id="268" r:id="rId17"/>
    <p:sldId id="269" r:id="rId18"/>
    <p:sldId id="270"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944" y="-5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AF4ADA-EDD8-4D56-87FA-359017F3D27E}" type="datetimeFigureOut">
              <a:rPr lang="en-US" smtClean="0"/>
              <a:pPr/>
              <a:t>9/23/2023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481862-1679-4E3A-A946-76A793C6046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481862-1679-4E3A-A946-76A793C60464}"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481862-1679-4E3A-A946-76A793C60464}"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481862-1679-4E3A-A946-76A793C60464}"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12F5059-184C-4E58-A0BF-61F988C90920}" type="datetimeFigureOut">
              <a:rPr lang="en-US" smtClean="0"/>
              <a:pPr/>
              <a:t>9/23/2023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2F5059-184C-4E58-A0BF-61F988C90920}"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2F5059-184C-4E58-A0BF-61F988C90920}"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2F5059-184C-4E58-A0BF-61F988C90920}"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12F5059-184C-4E58-A0BF-61F988C90920}"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2F5059-184C-4E58-A0BF-61F988C90920}"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12F5059-184C-4E58-A0BF-61F988C90920}" type="datetimeFigureOut">
              <a:rPr lang="en-US" smtClean="0"/>
              <a:pPr/>
              <a:t>9/23/2023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12F5059-184C-4E58-A0BF-61F988C90920}" type="datetimeFigureOut">
              <a:rPr lang="en-US" smtClean="0"/>
              <a:pPr/>
              <a:t>9/23/2023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2F5059-184C-4E58-A0BF-61F988C90920}" type="datetimeFigureOut">
              <a:rPr lang="en-US" smtClean="0"/>
              <a:pPr/>
              <a:t>9/23/2023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2F5059-184C-4E58-A0BF-61F988C90920}"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315106-49B5-477A-828A-BD8C1A7C17F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12F5059-184C-4E58-A0BF-61F988C90920}"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6315106-49B5-477A-828A-BD8C1A7C17F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12F5059-184C-4E58-A0BF-61F988C90920}" type="datetimeFigureOut">
              <a:rPr lang="en-US" smtClean="0"/>
              <a:pPr/>
              <a:t>9/23/2023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6315106-49B5-477A-828A-BD8C1A7C17F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543800" cy="990600"/>
          </a:xfrm>
        </p:spPr>
        <p:txBody>
          <a:bodyPr>
            <a:noAutofit/>
          </a:bodyPr>
          <a:lstStyle/>
          <a:p>
            <a:pPr algn="ctr"/>
            <a:r>
              <a:rPr lang="en-US" sz="4800" dirty="0" smtClean="0"/>
              <a:t>    </a:t>
            </a:r>
            <a:br>
              <a:rPr lang="en-US" sz="4800" dirty="0" smtClean="0"/>
            </a:br>
            <a:r>
              <a:rPr lang="en-US" sz="4800" dirty="0" smtClean="0"/>
              <a:t/>
            </a:r>
            <a:br>
              <a:rPr lang="en-US" sz="4800" dirty="0" smtClean="0"/>
            </a:br>
            <a:r>
              <a:rPr lang="en-US" sz="4800" dirty="0" smtClean="0"/>
              <a:t/>
            </a:r>
            <a:br>
              <a:rPr lang="en-US" sz="4800" dirty="0" smtClean="0"/>
            </a:br>
            <a:endParaRPr lang="en-US" sz="4800" dirty="0"/>
          </a:p>
        </p:txBody>
      </p:sp>
      <p:sp>
        <p:nvSpPr>
          <p:cNvPr id="3" name="Subtitle 2"/>
          <p:cNvSpPr>
            <a:spLocks noGrp="1"/>
          </p:cNvSpPr>
          <p:nvPr>
            <p:ph type="subTitle" idx="1"/>
          </p:nvPr>
        </p:nvSpPr>
        <p:spPr>
          <a:xfrm>
            <a:off x="457200" y="2819400"/>
            <a:ext cx="7467600" cy="2590800"/>
          </a:xfrm>
          <a:solidFill>
            <a:srgbClr val="002060"/>
          </a:solidFill>
        </p:spPr>
        <p:txBody>
          <a:bodyPr>
            <a:normAutofit/>
          </a:bodyPr>
          <a:lstStyle/>
          <a:p>
            <a:pPr algn="ctr"/>
            <a:r>
              <a:rPr lang="en-US" sz="3200" b="1" dirty="0" smtClean="0">
                <a:solidFill>
                  <a:srgbClr val="FF0000"/>
                </a:solidFill>
              </a:rPr>
              <a:t>   </a:t>
            </a:r>
            <a:r>
              <a:rPr lang="en-US" sz="3200" b="1" dirty="0" smtClean="0">
                <a:solidFill>
                  <a:schemeClr val="tx1">
                    <a:lumMod val="95000"/>
                  </a:schemeClr>
                </a:solidFill>
              </a:rPr>
              <a:t>By</a:t>
            </a:r>
          </a:p>
          <a:p>
            <a:pPr algn="ctr"/>
            <a:r>
              <a:rPr lang="en-US" sz="2400" b="1" dirty="0" smtClean="0">
                <a:solidFill>
                  <a:srgbClr val="FF0000"/>
                </a:solidFill>
              </a:rPr>
              <a:t>Ramkrishna Chakraborty</a:t>
            </a:r>
          </a:p>
          <a:p>
            <a:pPr algn="ctr"/>
            <a:r>
              <a:rPr lang="en-US" sz="2400" b="1" i="1" dirty="0" err="1" smtClean="0">
                <a:solidFill>
                  <a:srgbClr val="FFFF00"/>
                </a:solidFill>
              </a:rPr>
              <a:t>Asstt</a:t>
            </a:r>
            <a:r>
              <a:rPr lang="en-US" sz="2400" b="1" i="1" dirty="0" smtClean="0">
                <a:solidFill>
                  <a:srgbClr val="FFFF00"/>
                </a:solidFill>
              </a:rPr>
              <a:t>. Prof. &amp; HOD</a:t>
            </a:r>
          </a:p>
          <a:p>
            <a:pPr algn="ctr"/>
            <a:r>
              <a:rPr lang="en-US" sz="2400" b="1" i="1" dirty="0" smtClean="0">
                <a:solidFill>
                  <a:srgbClr val="FFFF00"/>
                </a:solidFill>
              </a:rPr>
              <a:t>Dept. of Education, </a:t>
            </a:r>
            <a:r>
              <a:rPr lang="en-US" sz="2400" b="1" i="1" dirty="0" err="1" smtClean="0">
                <a:solidFill>
                  <a:srgbClr val="FFFF00"/>
                </a:solidFill>
              </a:rPr>
              <a:t>Bengtol</a:t>
            </a:r>
            <a:r>
              <a:rPr lang="en-US" sz="2400" b="1" i="1" dirty="0" smtClean="0">
                <a:solidFill>
                  <a:srgbClr val="FFFF00"/>
                </a:solidFill>
              </a:rPr>
              <a:t> College </a:t>
            </a:r>
          </a:p>
          <a:p>
            <a:pPr algn="ctr"/>
            <a:endParaRPr lang="en-US" sz="4400" b="1" dirty="0"/>
          </a:p>
        </p:txBody>
      </p:sp>
      <p:sp>
        <p:nvSpPr>
          <p:cNvPr id="4" name="Rectangle 3"/>
          <p:cNvSpPr/>
          <p:nvPr/>
        </p:nvSpPr>
        <p:spPr>
          <a:xfrm>
            <a:off x="381000" y="533400"/>
            <a:ext cx="8229600" cy="1938992"/>
          </a:xfrm>
          <a:prstGeom prst="rect">
            <a:avLst/>
          </a:prstGeom>
          <a:solidFill>
            <a:schemeClr val="bg1">
              <a:lumMod val="95000"/>
              <a:lumOff val="5000"/>
            </a:schemeClr>
          </a:solidFill>
        </p:spPr>
        <p:txBody>
          <a:bodyPr wrap="square">
            <a:spAutoFit/>
          </a:bodyPr>
          <a:lstStyle/>
          <a:p>
            <a:pPr algn="ctr"/>
            <a:r>
              <a:rPr lang="en-US" sz="4000" b="1" dirty="0" smtClean="0">
                <a:solidFill>
                  <a:srgbClr val="FFFF00"/>
                </a:solidFill>
              </a:rPr>
              <a:t>Classroom Communication </a:t>
            </a:r>
          </a:p>
          <a:p>
            <a:pPr algn="ctr"/>
            <a:r>
              <a:rPr lang="en-US" sz="4000" dirty="0" smtClean="0">
                <a:solidFill>
                  <a:srgbClr val="FF0000"/>
                </a:solidFill>
              </a:rPr>
              <a:t>&amp;</a:t>
            </a:r>
            <a:r>
              <a:rPr lang="en-US" sz="4000" dirty="0" smtClean="0"/>
              <a:t> </a:t>
            </a:r>
            <a:br>
              <a:rPr lang="en-US" sz="4000" dirty="0" smtClean="0"/>
            </a:br>
            <a:r>
              <a:rPr lang="en-US" sz="4000" b="1" dirty="0" smtClean="0">
                <a:solidFill>
                  <a:srgbClr val="FFFF00"/>
                </a:solidFill>
              </a:rPr>
              <a:t>Management</a:t>
            </a:r>
            <a:endParaRPr lang="en-US" sz="4000" b="1" dirty="0">
              <a:solidFill>
                <a:srgbClr val="FFFF00"/>
              </a:solidFill>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rmAutofit/>
          </a:bodyPr>
          <a:lstStyle/>
          <a:p>
            <a:pPr marL="514350" indent="-514350" algn="just">
              <a:buAutoNum type="arabicPeriod" startAt="4"/>
            </a:pPr>
            <a:r>
              <a:rPr lang="en-US" b="1" u="sng" dirty="0" smtClean="0">
                <a:solidFill>
                  <a:srgbClr val="FF0000"/>
                </a:solidFill>
              </a:rPr>
              <a:t>Channel:</a:t>
            </a:r>
            <a:r>
              <a:rPr lang="en-US" dirty="0" smtClean="0">
                <a:solidFill>
                  <a:srgbClr val="FF0000"/>
                </a:solidFill>
              </a:rPr>
              <a:t> </a:t>
            </a:r>
            <a:r>
              <a:rPr lang="en-US" dirty="0" smtClean="0"/>
              <a:t>Channel is the medium through which the message are transmitted from the sender to the receiver. Generally there are three types of channel – written, verbal and non-verbal.</a:t>
            </a:r>
          </a:p>
          <a:p>
            <a:pPr marL="514350" indent="-514350" algn="just">
              <a:buAutoNum type="arabicPeriod" startAt="4"/>
            </a:pPr>
            <a:r>
              <a:rPr lang="en-US" b="1" u="sng" dirty="0" smtClean="0">
                <a:solidFill>
                  <a:srgbClr val="FF0000"/>
                </a:solidFill>
              </a:rPr>
              <a:t>Setting:</a:t>
            </a:r>
            <a:r>
              <a:rPr lang="en-US" dirty="0" smtClean="0">
                <a:solidFill>
                  <a:srgbClr val="FF0000"/>
                </a:solidFill>
              </a:rPr>
              <a:t> </a:t>
            </a:r>
            <a:r>
              <a:rPr lang="en-US" dirty="0" smtClean="0"/>
              <a:t>Setting refers to the  actual environment in which different components of communications operate and interact.</a:t>
            </a:r>
          </a:p>
          <a:p>
            <a:pPr marL="514350" indent="-514350" algn="just">
              <a:buAutoNum type="arabicPeriod" startAt="4"/>
            </a:pPr>
            <a:r>
              <a:rPr lang="en-US" b="1" u="sng" dirty="0" smtClean="0">
                <a:solidFill>
                  <a:srgbClr val="FF0000"/>
                </a:solidFill>
              </a:rPr>
              <a:t>Feedback </a:t>
            </a:r>
            <a:r>
              <a:rPr lang="en-US" dirty="0" smtClean="0">
                <a:solidFill>
                  <a:srgbClr val="FF0000"/>
                </a:solidFill>
              </a:rPr>
              <a:t>: </a:t>
            </a:r>
            <a:r>
              <a:rPr lang="en-US" dirty="0" smtClean="0"/>
              <a:t>Feedback refers to the receiver’s reaction or reply to the message, which is directed towards the sender . For example question answering of the teacher and the students in the classroom.</a:t>
            </a:r>
          </a:p>
          <a:p>
            <a:pPr marL="514350" indent="-514350" algn="just">
              <a:buAutoNum type="arabicPeriod" startAt="4"/>
            </a:pPr>
            <a:endParaRPr lang="en-US" dirty="0" smtClean="0"/>
          </a:p>
          <a:p>
            <a:pPr marL="514350" indent="-514350">
              <a:buAutoNum type="arabicPeriod" startAt="4"/>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676400" y="838200"/>
            <a:ext cx="5715000" cy="762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p:cNvSpPr>
            <a:spLocks noGrp="1"/>
          </p:cNvSpPr>
          <p:nvPr>
            <p:ph type="title"/>
          </p:nvPr>
        </p:nvSpPr>
        <p:spPr>
          <a:xfrm>
            <a:off x="457200" y="704088"/>
            <a:ext cx="8229600" cy="819912"/>
          </a:xfrm>
        </p:spPr>
        <p:txBody>
          <a:bodyPr anchor="ctr" anchorCtr="0">
            <a:normAutofit/>
          </a:bodyPr>
          <a:lstStyle/>
          <a:p>
            <a:pPr algn="ctr"/>
            <a:r>
              <a:rPr lang="en-US" sz="3600" b="1" u="sng" dirty="0" smtClean="0">
                <a:solidFill>
                  <a:schemeClr val="tx1"/>
                </a:solidFill>
                <a:latin typeface="Times New Roman" pitchFamily="18" charset="0"/>
                <a:cs typeface="Times New Roman" pitchFamily="18" charset="0"/>
              </a:rPr>
              <a:t>Barriers in Communication</a:t>
            </a:r>
            <a:endParaRPr lang="en-US" sz="3600" b="1" u="sng" dirty="0">
              <a:solidFill>
                <a:schemeClr val="tx1"/>
              </a:solidFill>
              <a:latin typeface="Times New Roman" pitchFamily="18" charset="0"/>
              <a:cs typeface="Times New Roman" pitchFamily="18" charset="0"/>
            </a:endParaRPr>
          </a:p>
        </p:txBody>
      </p:sp>
      <p:sp>
        <p:nvSpPr>
          <p:cNvPr id="3" name="Content Placeholder 2"/>
          <p:cNvSpPr>
            <a:spLocks noGrp="1"/>
          </p:cNvSpPr>
          <p:nvPr>
            <p:ph sz="half" idx="1"/>
          </p:nvPr>
        </p:nvSpPr>
        <p:spPr>
          <a:xfrm>
            <a:off x="228600" y="1981200"/>
            <a:ext cx="4343400" cy="4373725"/>
          </a:xfrm>
        </p:spPr>
        <p:txBody>
          <a:bodyPr numCol="1">
            <a:normAutofit/>
          </a:bodyPr>
          <a:lstStyle/>
          <a:p>
            <a:pPr>
              <a:buNone/>
            </a:pPr>
            <a:endParaRPr lang="en-US" dirty="0" smtClean="0"/>
          </a:p>
          <a:p>
            <a:pPr marL="514350" indent="-514350">
              <a:buNone/>
            </a:pPr>
            <a:r>
              <a:rPr lang="en-US" dirty="0" smtClean="0"/>
              <a:t>1.	</a:t>
            </a:r>
            <a:r>
              <a:rPr lang="en-US" sz="2400" dirty="0" smtClean="0"/>
              <a:t>Speedy narration</a:t>
            </a:r>
          </a:p>
          <a:p>
            <a:pPr marL="514350" indent="-514350">
              <a:buNone/>
            </a:pPr>
            <a:r>
              <a:rPr lang="en-US" sz="2400" dirty="0" smtClean="0"/>
              <a:t>2.	Inaudibility  of speech</a:t>
            </a:r>
          </a:p>
          <a:p>
            <a:pPr marL="514350" indent="-514350">
              <a:buNone/>
            </a:pPr>
            <a:r>
              <a:rPr lang="en-US" sz="2400" dirty="0" smtClean="0"/>
              <a:t>3.	Difficult vocabulary</a:t>
            </a:r>
          </a:p>
          <a:p>
            <a:pPr marL="514350" indent="-514350">
              <a:buNone/>
            </a:pPr>
            <a:r>
              <a:rPr lang="en-US" sz="2400" dirty="0" smtClean="0"/>
              <a:t>4.	Unfamiliar pronunciation of the teacher</a:t>
            </a:r>
          </a:p>
          <a:p>
            <a:pPr marL="514350" indent="-514350">
              <a:buNone/>
            </a:pPr>
            <a:r>
              <a:rPr lang="en-US" sz="2400" dirty="0" smtClean="0"/>
              <a:t>5.	Poor handwriting </a:t>
            </a:r>
          </a:p>
          <a:p>
            <a:pPr marL="514350" indent="-514350">
              <a:buNone/>
            </a:pPr>
            <a:r>
              <a:rPr lang="en-US" sz="2400" dirty="0" smtClean="0"/>
              <a:t>6.	Explanation without illustration </a:t>
            </a:r>
          </a:p>
          <a:p>
            <a:pPr marL="514350" indent="-514350">
              <a:buNone/>
            </a:pPr>
            <a:endParaRPr lang="en-US" sz="2400" dirty="0" smtClean="0"/>
          </a:p>
          <a:p>
            <a:pPr marL="514350" indent="-514350">
              <a:buNone/>
            </a:pPr>
            <a:endParaRPr lang="en-US" dirty="0" smtClean="0"/>
          </a:p>
        </p:txBody>
      </p:sp>
      <p:sp>
        <p:nvSpPr>
          <p:cNvPr id="5" name="Content Placeholder 4"/>
          <p:cNvSpPr>
            <a:spLocks noGrp="1"/>
          </p:cNvSpPr>
          <p:nvPr>
            <p:ph sz="half" idx="2"/>
          </p:nvPr>
        </p:nvSpPr>
        <p:spPr/>
        <p:txBody>
          <a:bodyPr>
            <a:normAutofit/>
          </a:bodyPr>
          <a:lstStyle/>
          <a:p>
            <a:pPr marL="514350" indent="-514350">
              <a:buNone/>
            </a:pPr>
            <a:endParaRPr lang="en-US" sz="2400" dirty="0" smtClean="0"/>
          </a:p>
          <a:p>
            <a:pPr marL="514350" indent="-514350">
              <a:buNone/>
            </a:pPr>
            <a:r>
              <a:rPr lang="en-US" sz="2400" dirty="0" smtClean="0"/>
              <a:t>7.	Lack of physical facilities in the  classroom</a:t>
            </a:r>
          </a:p>
          <a:p>
            <a:pPr marL="514350" indent="-514350">
              <a:buNone/>
            </a:pPr>
            <a:r>
              <a:rPr lang="en-US" sz="2400" dirty="0" smtClean="0"/>
              <a:t>8.	Socio-economic and cultural different among the students</a:t>
            </a:r>
          </a:p>
          <a:p>
            <a:pPr marL="514350" indent="-514350">
              <a:buNone/>
            </a:pPr>
            <a:r>
              <a:rPr lang="en-US" sz="2400" dirty="0" smtClean="0"/>
              <a:t>9.	Unsystematic presentation </a:t>
            </a:r>
          </a:p>
          <a:p>
            <a:pPr marL="514350" indent="-514350">
              <a:buNone/>
            </a:pPr>
            <a:r>
              <a:rPr lang="en-US" sz="2400" dirty="0" smtClean="0"/>
              <a:t>10.	Lack of feedback</a:t>
            </a:r>
          </a:p>
          <a:p>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gradFill flip="none" rotWithShape="1">
            <a:gsLst>
              <a:gs pos="0">
                <a:srgbClr val="000082"/>
              </a:gs>
              <a:gs pos="30000">
                <a:srgbClr val="00B050"/>
              </a:gs>
              <a:gs pos="64999">
                <a:srgbClr val="BA0066"/>
              </a:gs>
              <a:gs pos="89999">
                <a:srgbClr val="FF0000"/>
              </a:gs>
              <a:gs pos="100000">
                <a:srgbClr val="FF8200"/>
              </a:gs>
            </a:gsLst>
            <a:path path="rect">
              <a:fillToRect l="100000" t="100000"/>
            </a:path>
            <a:tileRect r="-100000" b="-100000"/>
          </a:gradFill>
        </p:spPr>
        <p:txBody>
          <a:bodyPr anchor="ctr" anchorCtr="0">
            <a:noAutofit/>
          </a:bodyPr>
          <a:lstStyle/>
          <a:p>
            <a:pPr algn="ctr"/>
            <a:r>
              <a:rPr lang="en-US" sz="2800" b="1" u="sng" dirty="0" smtClean="0">
                <a:solidFill>
                  <a:srgbClr val="FFFF00"/>
                </a:solidFill>
                <a:latin typeface="Times New Roman" pitchFamily="18" charset="0"/>
                <a:cs typeface="Times New Roman" pitchFamily="18" charset="0"/>
              </a:rPr>
              <a:t>Suggestion for better classroom communication</a:t>
            </a:r>
            <a:endParaRPr lang="en-US" sz="2800" b="1" u="sng" dirty="0">
              <a:solidFill>
                <a:srgbClr val="FFFF00"/>
              </a:solidFill>
              <a:latin typeface="Times New Roman" pitchFamily="18" charset="0"/>
              <a:cs typeface="Times New Roman" pitchFamily="18" charset="0"/>
            </a:endParaRPr>
          </a:p>
        </p:txBody>
      </p:sp>
      <p:sp>
        <p:nvSpPr>
          <p:cNvPr id="6" name="Content Placeholder 5"/>
          <p:cNvSpPr>
            <a:spLocks noGrp="1"/>
          </p:cNvSpPr>
          <p:nvPr>
            <p:ph idx="1"/>
          </p:nvPr>
        </p:nvSpPr>
        <p:spPr/>
        <p:txBody>
          <a:bodyPr>
            <a:normAutofit fontScale="92500" lnSpcReduction="20000"/>
          </a:bodyPr>
          <a:lstStyle/>
          <a:p>
            <a:pPr>
              <a:buFont typeface="Arial" charset="0"/>
              <a:buChar char="•"/>
            </a:pPr>
            <a:r>
              <a:rPr lang="en-US" dirty="0" smtClean="0"/>
              <a:t>The teacher should create trust  through consistent performance in the minds of the students.</a:t>
            </a:r>
          </a:p>
          <a:p>
            <a:pPr>
              <a:buFont typeface="Arial" charset="0"/>
              <a:buChar char="•"/>
            </a:pPr>
            <a:r>
              <a:rPr lang="en-US" dirty="0" smtClean="0"/>
              <a:t>The message must be explained with possible data and diagrams besides illustrations.</a:t>
            </a:r>
          </a:p>
          <a:p>
            <a:pPr>
              <a:buFont typeface="Arial" charset="0"/>
              <a:buChar char="•"/>
            </a:pPr>
            <a:r>
              <a:rPr lang="en-US" dirty="0" smtClean="0"/>
              <a:t>The teacher should explain the technical terms in simple, well understood direct language. </a:t>
            </a:r>
          </a:p>
          <a:p>
            <a:pPr>
              <a:buFont typeface="Arial" charset="0"/>
              <a:buChar char="•"/>
            </a:pPr>
            <a:r>
              <a:rPr lang="en-US" dirty="0" smtClean="0"/>
              <a:t>The teacher should give special emphasize on the emotional condition of the students.</a:t>
            </a:r>
          </a:p>
          <a:p>
            <a:pPr>
              <a:buFont typeface="Arial" charset="0"/>
              <a:buChar char="•"/>
            </a:pPr>
            <a:r>
              <a:rPr lang="en-US" dirty="0" smtClean="0"/>
              <a:t>Teacher should use various modern communication devices. </a:t>
            </a:r>
          </a:p>
          <a:p>
            <a:pPr>
              <a:buFont typeface="Arial" charset="0"/>
              <a:buChar char="•"/>
            </a:pPr>
            <a:r>
              <a:rPr lang="en-US" dirty="0" smtClean="0"/>
              <a:t>The teacher should be encouraged to employ written communication tools.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Autofit/>
          </a:bodyPr>
          <a:lstStyle/>
          <a:p>
            <a:pPr algn="ctr"/>
            <a:r>
              <a:rPr lang="en-US" sz="3600" b="1" u="sng" dirty="0" smtClean="0">
                <a:solidFill>
                  <a:srgbClr val="FFFF00"/>
                </a:solidFill>
              </a:rPr>
              <a:t>Meaning of Educational Management</a:t>
            </a:r>
            <a:endParaRPr lang="en-US" sz="3600" b="1" u="sng" dirty="0">
              <a:solidFill>
                <a:srgbClr val="FFFF00"/>
              </a:solidFill>
            </a:endParaRPr>
          </a:p>
        </p:txBody>
      </p:sp>
      <p:sp>
        <p:nvSpPr>
          <p:cNvPr id="3" name="Content Placeholder 2"/>
          <p:cNvSpPr>
            <a:spLocks noGrp="1"/>
          </p:cNvSpPr>
          <p:nvPr>
            <p:ph idx="1"/>
          </p:nvPr>
        </p:nvSpPr>
        <p:spPr>
          <a:solidFill>
            <a:srgbClr val="0070C0"/>
          </a:solidFill>
        </p:spPr>
        <p:txBody>
          <a:bodyPr anchor="t" anchorCtr="0">
            <a:normAutofit/>
          </a:bodyPr>
          <a:lstStyle/>
          <a:p>
            <a:pPr algn="just">
              <a:buNone/>
            </a:pPr>
            <a:r>
              <a:rPr lang="en-US" sz="2400" dirty="0" smtClean="0"/>
              <a:t>Educational Management is directly linked with the arrangement process of an educational institution. In an educational institution, the process of management or the situational arrangement is designed or planed for fostering the effectiveness of the teaching learning process. </a:t>
            </a:r>
          </a:p>
          <a:p>
            <a:pPr algn="just">
              <a:buNone/>
            </a:pPr>
            <a:r>
              <a:rPr lang="en-US" sz="2400" dirty="0" smtClean="0"/>
              <a:t>	According to </a:t>
            </a:r>
            <a:r>
              <a:rPr lang="en-US" sz="2400" b="1" dirty="0" smtClean="0">
                <a:solidFill>
                  <a:srgbClr val="FFFF00"/>
                </a:solidFill>
              </a:rPr>
              <a:t>Henry </a:t>
            </a:r>
            <a:r>
              <a:rPr lang="en-US" sz="2400" b="1" dirty="0" err="1" smtClean="0">
                <a:solidFill>
                  <a:srgbClr val="FFFF00"/>
                </a:solidFill>
              </a:rPr>
              <a:t>Fayol</a:t>
            </a:r>
            <a:r>
              <a:rPr lang="en-US" sz="2400" b="1" dirty="0" smtClean="0">
                <a:solidFill>
                  <a:srgbClr val="FFFF00"/>
                </a:solidFill>
              </a:rPr>
              <a:t> </a:t>
            </a:r>
            <a:r>
              <a:rPr lang="en-US" sz="2400" dirty="0" smtClean="0"/>
              <a:t>“Educational management is to manage is to forecast and plan, to organize, to command, to coordinate and to control”.</a:t>
            </a:r>
          </a:p>
          <a:p>
            <a:pPr algn="just">
              <a:buNone/>
            </a:pPr>
            <a:r>
              <a:rPr lang="en-US" sz="2400" dirty="0" smtClean="0"/>
              <a:t>	According to </a:t>
            </a:r>
            <a:r>
              <a:rPr lang="en-US" sz="2400" b="1" dirty="0" smtClean="0">
                <a:solidFill>
                  <a:srgbClr val="FFFF00"/>
                </a:solidFill>
              </a:rPr>
              <a:t>F.W. Taylor </a:t>
            </a:r>
            <a:r>
              <a:rPr lang="en-US" sz="2400" dirty="0" smtClean="0"/>
              <a:t>“Management is the art of knowing what you want to do in the best and cheapest way”.</a:t>
            </a:r>
          </a:p>
          <a:p>
            <a:pPr algn="just">
              <a:buNone/>
            </a:pPr>
            <a:endParaRPr lang="en-US" sz="2400" dirty="0" smtClean="0"/>
          </a:p>
          <a:p>
            <a:pPr algn="just">
              <a:buNone/>
            </a:pP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60000"/>
              <a:lumOff val="40000"/>
            </a:schemeClr>
          </a:solidFill>
        </p:spPr>
        <p:txBody>
          <a:bodyPr anchor="ctr" anchorCtr="0">
            <a:normAutofit/>
          </a:bodyPr>
          <a:lstStyle/>
          <a:p>
            <a:pPr algn="ctr"/>
            <a:r>
              <a:rPr lang="en-US" sz="3200" b="1" u="sng" dirty="0" smtClean="0">
                <a:solidFill>
                  <a:srgbClr val="FFFF00"/>
                </a:solidFill>
              </a:rPr>
              <a:t>Classroom Management</a:t>
            </a:r>
            <a:endParaRPr lang="en-US" sz="3200" b="1" u="sng" dirty="0">
              <a:solidFill>
                <a:srgbClr val="FFFF00"/>
              </a:solidFill>
            </a:endParaRPr>
          </a:p>
        </p:txBody>
      </p:sp>
      <p:sp>
        <p:nvSpPr>
          <p:cNvPr id="3" name="Content Placeholder 2"/>
          <p:cNvSpPr>
            <a:spLocks noGrp="1"/>
          </p:cNvSpPr>
          <p:nvPr>
            <p:ph idx="1"/>
          </p:nvPr>
        </p:nvSpPr>
        <p:spPr/>
        <p:txBody>
          <a:bodyPr>
            <a:normAutofit fontScale="92500"/>
          </a:bodyPr>
          <a:lstStyle/>
          <a:p>
            <a:r>
              <a:rPr lang="en-US" dirty="0" smtClean="0"/>
              <a:t>Classroom management is on of the important duty and responsibility of a teacher. Success in teaching depends to a great extent on classroom management. For  effective teaching classroom management is a must. </a:t>
            </a:r>
          </a:p>
          <a:p>
            <a:endParaRPr lang="en-US" sz="2600" dirty="0" smtClean="0"/>
          </a:p>
          <a:p>
            <a:pPr>
              <a:buNone/>
            </a:pPr>
            <a:r>
              <a:rPr lang="en-US" dirty="0" smtClean="0"/>
              <a:t>		</a:t>
            </a:r>
            <a:r>
              <a:rPr lang="en-US" sz="2600" dirty="0" smtClean="0"/>
              <a:t>By the term ‘Classroom Management’ we mean the management of all the resources available in a classroom such as human resources in the form of teachers, material resources in the form of black board, furniture, teaching aids and equipment and the time management. </a:t>
            </a:r>
            <a:endParaRPr lang="en-US" sz="2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3200" u="sng" dirty="0" smtClean="0">
                <a:solidFill>
                  <a:srgbClr val="FFFF00"/>
                </a:solidFill>
              </a:rPr>
              <a:t>The Prime objectives of classroom management</a:t>
            </a:r>
            <a:r>
              <a:rPr lang="en-US" sz="3200" dirty="0" smtClean="0">
                <a:solidFill>
                  <a:srgbClr val="FFFF00"/>
                </a:solidFill>
              </a:rPr>
              <a:t>:-</a:t>
            </a:r>
            <a:endParaRPr lang="en-US" sz="3200" dirty="0">
              <a:solidFill>
                <a:srgbClr val="FFFF00"/>
              </a:solidFill>
            </a:endParaRPr>
          </a:p>
        </p:txBody>
      </p:sp>
      <p:sp>
        <p:nvSpPr>
          <p:cNvPr id="3" name="Content Placeholder 2"/>
          <p:cNvSpPr>
            <a:spLocks noGrp="1"/>
          </p:cNvSpPr>
          <p:nvPr>
            <p:ph idx="1"/>
          </p:nvPr>
        </p:nvSpPr>
        <p:spPr/>
        <p:txBody>
          <a:bodyPr/>
          <a:lstStyle/>
          <a:p>
            <a:pPr marL="514350" indent="-514350">
              <a:buAutoNum type="arabicPeriod"/>
            </a:pPr>
            <a:r>
              <a:rPr lang="en-US" dirty="0" smtClean="0"/>
              <a:t>Developing  good interpersonal relationship between the teacher and the student. </a:t>
            </a:r>
          </a:p>
          <a:p>
            <a:pPr marL="514350" indent="-514350">
              <a:buAutoNum type="arabicPeriod" startAt="2"/>
            </a:pPr>
            <a:r>
              <a:rPr lang="en-US" dirty="0" smtClean="0"/>
              <a:t>Maintaining discipline in the classroom. </a:t>
            </a:r>
          </a:p>
          <a:p>
            <a:pPr marL="514350" indent="-514350">
              <a:buAutoNum type="arabicPeriod" startAt="3"/>
            </a:pPr>
            <a:r>
              <a:rPr lang="en-US" dirty="0" smtClean="0"/>
              <a:t>Encouraging self-learning habit. </a:t>
            </a:r>
          </a:p>
          <a:p>
            <a:pPr marL="514350" indent="-514350">
              <a:buAutoNum type="arabicPeriod" startAt="4"/>
            </a:pPr>
            <a:r>
              <a:rPr lang="en-US" dirty="0" smtClean="0"/>
              <a:t>Providing knowledge in a better way. </a:t>
            </a:r>
          </a:p>
          <a:p>
            <a:pPr marL="514350" indent="-514350">
              <a:buNone/>
            </a:pPr>
            <a:r>
              <a:rPr lang="en-US" dirty="0" smtClean="0"/>
              <a:t>5.    Facilitating all round development of the student.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60000"/>
              <a:lumOff val="40000"/>
            </a:schemeClr>
          </a:solidFill>
        </p:spPr>
        <p:txBody>
          <a:bodyPr anchor="ctr" anchorCtr="0">
            <a:normAutofit/>
          </a:bodyPr>
          <a:lstStyle/>
          <a:p>
            <a:pPr algn="ctr"/>
            <a:r>
              <a:rPr lang="en-US" sz="3600" b="1" u="sng" dirty="0" smtClean="0">
                <a:solidFill>
                  <a:srgbClr val="FFFF00"/>
                </a:solidFill>
              </a:rPr>
              <a:t>Teacher and classroom Management</a:t>
            </a:r>
            <a:r>
              <a:rPr lang="en-US" sz="3600" b="1" u="sng" dirty="0" smtClean="0"/>
              <a:t>:</a:t>
            </a:r>
            <a:endParaRPr lang="en-US" sz="3600" b="1" u="sng" dirty="0"/>
          </a:p>
        </p:txBody>
      </p:sp>
      <p:sp>
        <p:nvSpPr>
          <p:cNvPr id="3" name="Content Placeholder 2"/>
          <p:cNvSpPr>
            <a:spLocks noGrp="1"/>
          </p:cNvSpPr>
          <p:nvPr>
            <p:ph idx="1"/>
          </p:nvPr>
        </p:nvSpPr>
        <p:spPr/>
        <p:txBody>
          <a:bodyPr/>
          <a:lstStyle/>
          <a:p>
            <a:pPr algn="just">
              <a:buNone/>
            </a:pPr>
            <a:r>
              <a:rPr lang="en-US" dirty="0" smtClean="0"/>
              <a:t>		A Teacher  has to bear the burden of managing the class. As a management expert of the class, a teacher has to enforce his leadership and authority. As the teacher has to deal with some young people, who are naturally   very much emotional in temperament, his authority does not mean  autocratic domineering </a:t>
            </a:r>
            <a:r>
              <a:rPr lang="en-US" dirty="0" err="1" smtClean="0"/>
              <a:t>behaviour</a:t>
            </a:r>
            <a:r>
              <a:rPr lang="en-US" dirty="0" smtClean="0"/>
              <a:t> and over use of power.  Teachers authority along with love is the heart of successful classroom management.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u="sng" dirty="0" smtClean="0">
                <a:solidFill>
                  <a:srgbClr val="FFFF00"/>
                </a:solidFill>
              </a:rPr>
              <a:t>Strategies for classroom management</a:t>
            </a:r>
            <a:endParaRPr lang="en-US" sz="3600" b="1" u="sng" dirty="0">
              <a:solidFill>
                <a:srgbClr val="FFFF00"/>
              </a:solidFill>
            </a:endParaRPr>
          </a:p>
        </p:txBody>
      </p:sp>
      <p:sp>
        <p:nvSpPr>
          <p:cNvPr id="3" name="Content Placeholder 2"/>
          <p:cNvSpPr>
            <a:spLocks noGrp="1"/>
          </p:cNvSpPr>
          <p:nvPr>
            <p:ph idx="1"/>
          </p:nvPr>
        </p:nvSpPr>
        <p:spPr/>
        <p:txBody>
          <a:bodyPr>
            <a:normAutofit fontScale="92500" lnSpcReduction="20000"/>
          </a:bodyPr>
          <a:lstStyle/>
          <a:p>
            <a:pPr>
              <a:buFont typeface="Arial" charset="0"/>
              <a:buChar char="•"/>
            </a:pPr>
            <a:r>
              <a:rPr lang="en-US" dirty="0" smtClean="0"/>
              <a:t>The teacher has  to adopt different strategies for better management of the classroom environment.</a:t>
            </a:r>
          </a:p>
          <a:p>
            <a:pPr>
              <a:buNone/>
            </a:pPr>
            <a:r>
              <a:rPr lang="en-US" dirty="0" smtClean="0"/>
              <a:t>	 These are :</a:t>
            </a:r>
          </a:p>
          <a:p>
            <a:pPr marL="514350" indent="-514350">
              <a:buAutoNum type="arabicPeriod"/>
            </a:pPr>
            <a:r>
              <a:rPr lang="en-US" dirty="0" smtClean="0"/>
              <a:t>Planning the work schedule</a:t>
            </a:r>
          </a:p>
          <a:p>
            <a:pPr marL="514350" indent="-514350">
              <a:buAutoNum type="arabicPeriod"/>
            </a:pPr>
            <a:r>
              <a:rPr lang="en-US" dirty="0" err="1" smtClean="0"/>
              <a:t>Behaviour</a:t>
            </a:r>
            <a:r>
              <a:rPr lang="en-US" dirty="0" smtClean="0"/>
              <a:t> of the teacher</a:t>
            </a:r>
          </a:p>
          <a:p>
            <a:pPr marL="514350" indent="-514350">
              <a:buAutoNum type="arabicPeriod"/>
            </a:pPr>
            <a:r>
              <a:rPr lang="en-US" dirty="0" smtClean="0"/>
              <a:t>Development of virtues of classroom conduct</a:t>
            </a:r>
          </a:p>
          <a:p>
            <a:pPr marL="514350" indent="-514350">
              <a:buAutoNum type="arabicPeriod"/>
            </a:pPr>
            <a:r>
              <a:rPr lang="en-US" dirty="0" smtClean="0"/>
              <a:t>Teachers role on discipline of the classroom </a:t>
            </a:r>
          </a:p>
          <a:p>
            <a:pPr marL="514350" indent="-514350">
              <a:buAutoNum type="arabicPeriod"/>
            </a:pPr>
            <a:r>
              <a:rPr lang="en-US" dirty="0" smtClean="0"/>
              <a:t>Evolving inter-personal relation</a:t>
            </a:r>
          </a:p>
          <a:p>
            <a:pPr marL="514350" indent="-514350">
              <a:buAutoNum type="arabicPeriod"/>
            </a:pPr>
            <a:r>
              <a:rPr lang="en-US" dirty="0" smtClean="0"/>
              <a:t>Classroom monitors or captain selection</a:t>
            </a:r>
          </a:p>
          <a:p>
            <a:pPr marL="514350" indent="-514350">
              <a:buNone/>
            </a:pPr>
            <a:endParaRPr lang="en-US" dirty="0" smtClean="0"/>
          </a:p>
          <a:p>
            <a:pPr marL="514350" indent="-514350">
              <a:buAutoNum type="arabicPeriod"/>
            </a:pPr>
            <a:endParaRPr lang="en-US" dirty="0" smtClean="0"/>
          </a:p>
          <a:p>
            <a:pPr>
              <a:buNone/>
            </a:pPr>
            <a:r>
              <a:rPr lang="en-US"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u="sng" dirty="0" smtClean="0">
                <a:solidFill>
                  <a:srgbClr val="FFFF00"/>
                </a:solidFill>
              </a:rPr>
              <a:t>Suggestions for better classroom management</a:t>
            </a:r>
            <a:endParaRPr lang="en-US" sz="3200" b="1" u="sng" dirty="0">
              <a:solidFill>
                <a:srgbClr val="FFFF00"/>
              </a:solidFill>
            </a:endParaRPr>
          </a:p>
        </p:txBody>
      </p:sp>
      <p:sp>
        <p:nvSpPr>
          <p:cNvPr id="3" name="Content Placeholder 2"/>
          <p:cNvSpPr>
            <a:spLocks noGrp="1"/>
          </p:cNvSpPr>
          <p:nvPr>
            <p:ph idx="1"/>
          </p:nvPr>
        </p:nvSpPr>
        <p:spPr/>
        <p:txBody>
          <a:bodyPr>
            <a:normAutofit lnSpcReduction="10000"/>
          </a:bodyPr>
          <a:lstStyle/>
          <a:p>
            <a:pPr marL="514350" indent="-514350">
              <a:buAutoNum type="arabicPeriod"/>
            </a:pPr>
            <a:r>
              <a:rPr lang="en-US" dirty="0" smtClean="0"/>
              <a:t>To produce a high rate of work involvement.</a:t>
            </a:r>
          </a:p>
          <a:p>
            <a:pPr marL="514350" indent="-514350">
              <a:buAutoNum type="arabicPeriod"/>
            </a:pPr>
            <a:r>
              <a:rPr lang="en-US" dirty="0" smtClean="0"/>
              <a:t>The teacher should be very  actively  plan his teaching strategies and techniques.</a:t>
            </a:r>
          </a:p>
          <a:p>
            <a:pPr marL="514350" indent="-514350">
              <a:buAutoNum type="arabicPeriod"/>
            </a:pPr>
            <a:r>
              <a:rPr lang="en-US" dirty="0" smtClean="0"/>
              <a:t>Using different teaching techniques in the classroom.</a:t>
            </a:r>
          </a:p>
          <a:p>
            <a:pPr marL="514350" indent="-514350">
              <a:buAutoNum type="arabicPeriod"/>
            </a:pPr>
            <a:r>
              <a:rPr lang="en-US" dirty="0" smtClean="0"/>
              <a:t>The sitting arrangement should be laid out in a proper manner.</a:t>
            </a:r>
          </a:p>
          <a:p>
            <a:pPr marL="514350" indent="-514350">
              <a:buAutoNum type="arabicPeriod"/>
            </a:pPr>
            <a:r>
              <a:rPr lang="en-US" dirty="0" smtClean="0"/>
              <a:t>Time management skill place and important part in better classroom management.</a:t>
            </a:r>
          </a:p>
          <a:p>
            <a:pPr marL="514350" indent="-514350">
              <a:buAutoNum type="arabicPeriod"/>
            </a:pPr>
            <a:r>
              <a:rPr lang="en-US" dirty="0" smtClean="0"/>
              <a:t>The material resources should be arranged properly.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FF0000"/>
                </a:solidFill>
              </a:rPr>
              <a:t>    </a:t>
            </a:r>
            <a:r>
              <a:rPr lang="en-US" sz="3200" dirty="0" smtClean="0">
                <a:solidFill>
                  <a:srgbClr val="FF0000"/>
                </a:solidFill>
              </a:rPr>
              <a:t>“The destiny of India is now being shaped in her classroom.’’</a:t>
            </a:r>
            <a:r>
              <a:rPr lang="en-US" sz="2800" dirty="0" smtClean="0"/>
              <a:t>---- </a:t>
            </a:r>
            <a:r>
              <a:rPr lang="en-US" sz="2800" dirty="0" smtClean="0">
                <a:solidFill>
                  <a:srgbClr val="FFFF00"/>
                </a:solidFill>
              </a:rPr>
              <a:t>Kothari Commission(1964-66)</a:t>
            </a:r>
            <a:endParaRPr lang="en-US" sz="2800" dirty="0">
              <a:solidFill>
                <a:srgbClr val="FFFF00"/>
              </a:solidFill>
            </a:endParaRPr>
          </a:p>
        </p:txBody>
      </p:sp>
      <p:sp>
        <p:nvSpPr>
          <p:cNvPr id="3" name="Content Placeholder 2"/>
          <p:cNvSpPr>
            <a:spLocks noGrp="1"/>
          </p:cNvSpPr>
          <p:nvPr>
            <p:ph idx="1"/>
          </p:nvPr>
        </p:nvSpPr>
        <p:spPr>
          <a:ln w="571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nchorCtr="0">
            <a:normAutofit/>
          </a:bodyPr>
          <a:lstStyle/>
          <a:p>
            <a:pPr algn="ctr">
              <a:buNone/>
            </a:pPr>
            <a:r>
              <a:rPr lang="en-US" sz="9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rPr>
              <a:t>THANK  YOU</a:t>
            </a:r>
            <a:endParaRPr lang="en-US" sz="96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endParaRPr>
          </a:p>
        </p:txBody>
      </p:sp>
    </p:spTree>
  </p:cSld>
  <p:clrMapOvr>
    <a:masterClrMapping/>
  </p:clrMapOvr>
  <p:transition>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229600" cy="1143000"/>
          </a:xfrm>
        </p:spPr>
        <p:txBody>
          <a:bodyPr/>
          <a:lstStyle/>
          <a:p>
            <a:endParaRPr lang="en-US" dirty="0"/>
          </a:p>
        </p:txBody>
      </p:sp>
      <p:sp>
        <p:nvSpPr>
          <p:cNvPr id="3" name="Content Placeholder 2"/>
          <p:cNvSpPr>
            <a:spLocks noGrp="1"/>
          </p:cNvSpPr>
          <p:nvPr>
            <p:ph idx="1"/>
          </p:nvPr>
        </p:nvSpPr>
        <p:spPr>
          <a:xfrm>
            <a:off x="304800" y="304800"/>
            <a:ext cx="8534400" cy="7010400"/>
          </a:xfrm>
        </p:spPr>
        <p:txBody>
          <a:bodyPr anchor="t" anchorCtr="0"/>
          <a:lstStyle/>
          <a:p>
            <a:pPr algn="ctr">
              <a:buNone/>
            </a:pPr>
            <a:r>
              <a:rPr lang="en-US" sz="2800" b="1" u="sng" dirty="0" smtClean="0">
                <a:solidFill>
                  <a:srgbClr val="FFFF00"/>
                </a:solidFill>
              </a:rPr>
              <a:t>Meaning and Concept of Communication:</a:t>
            </a:r>
          </a:p>
          <a:p>
            <a:endParaRPr lang="en-US" u="sng" dirty="0" smtClean="0"/>
          </a:p>
          <a:p>
            <a:pPr algn="just">
              <a:lnSpc>
                <a:spcPct val="150000"/>
              </a:lnSpc>
            </a:pPr>
            <a:r>
              <a:rPr lang="en-US" dirty="0" smtClean="0"/>
              <a:t>Communication is a process of exchange. It is a process of sending and receiving facts, ideas, opinions, thoughts and information through speech, writing, gestures or symbols between two or more persons. Communication is the art of communicating. It is very essentials for both the individual and the group to acquired desired </a:t>
            </a:r>
            <a:r>
              <a:rPr lang="en-US" dirty="0" err="1" smtClean="0"/>
              <a:t>behaviour</a:t>
            </a:r>
            <a:r>
              <a:rPr lang="en-US" dirty="0" smtClean="0"/>
              <a:t>  pattern.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143000"/>
            <a:ext cx="8229600" cy="1143000"/>
          </a:xfrm>
        </p:spPr>
        <p:txBody>
          <a:bodyPr/>
          <a:lstStyle/>
          <a:p>
            <a:endParaRPr lang="en-US" dirty="0"/>
          </a:p>
        </p:txBody>
      </p:sp>
      <p:sp>
        <p:nvSpPr>
          <p:cNvPr id="3" name="Content Placeholder 2"/>
          <p:cNvSpPr>
            <a:spLocks noGrp="1"/>
          </p:cNvSpPr>
          <p:nvPr>
            <p:ph idx="1"/>
          </p:nvPr>
        </p:nvSpPr>
        <p:spPr>
          <a:xfrm>
            <a:off x="457200" y="1295400"/>
            <a:ext cx="8229600" cy="4389120"/>
          </a:xfrm>
        </p:spPr>
        <p:txBody>
          <a:bodyPr/>
          <a:lstStyle/>
          <a:p>
            <a:r>
              <a:rPr lang="en-US" dirty="0" smtClean="0"/>
              <a:t>The word communication is derived from the Latin word </a:t>
            </a:r>
            <a:r>
              <a:rPr lang="en-US" dirty="0" err="1" smtClean="0"/>
              <a:t>Communis</a:t>
            </a:r>
            <a:r>
              <a:rPr lang="en-US" dirty="0" smtClean="0"/>
              <a:t>, which means ‘common’. It signifies a process of common understanding in terms of knowledge, information, opinion, and thought shared by two or more individuals.</a:t>
            </a:r>
          </a:p>
          <a:p>
            <a:pPr>
              <a:buNone/>
            </a:pPr>
            <a:r>
              <a:rPr lang="en-US" dirty="0" smtClean="0"/>
              <a:t> </a:t>
            </a:r>
          </a:p>
          <a:p>
            <a:r>
              <a:rPr lang="en-US" dirty="0" smtClean="0"/>
              <a:t>According to some eminent educationists the word communication comes from the another Latin word </a:t>
            </a:r>
            <a:r>
              <a:rPr lang="en-US" dirty="0" err="1" smtClean="0"/>
              <a:t>communicare</a:t>
            </a:r>
            <a:r>
              <a:rPr lang="en-US" dirty="0" smtClean="0"/>
              <a:t> which means ‘to share’.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B050">
                <a:alpha val="94000"/>
              </a:srgbClr>
            </a:gs>
            <a:gs pos="25000">
              <a:schemeClr val="bg2">
                <a:tint val="83000"/>
                <a:satMod val="320000"/>
              </a:schemeClr>
            </a:gs>
            <a:gs pos="100000">
              <a:schemeClr val="bg2">
                <a:shade val="15000"/>
                <a:satMod val="320000"/>
              </a:schemeClr>
            </a:gs>
          </a:gsLst>
          <a:path path="circle">
            <a:fillToRect l="10000" t="110000" r="1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fontScale="90000"/>
          </a:bodyPr>
          <a:lstStyle/>
          <a:p>
            <a:pPr algn="ctr"/>
            <a:r>
              <a:rPr lang="en-US" sz="4400" b="1" u="sng" dirty="0" smtClean="0">
                <a:solidFill>
                  <a:srgbClr val="FFFF00"/>
                </a:solidFill>
              </a:rPr>
              <a:t>Definition of Communication:</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According to ARISTOTLE, ‘ Communication is a means of persuasion to influence the other so that the desired effect is achieved</a:t>
            </a:r>
          </a:p>
          <a:p>
            <a:pPr>
              <a:buNone/>
            </a:pPr>
            <a:r>
              <a:rPr lang="en-US" dirty="0" smtClean="0"/>
              <a:t> </a:t>
            </a:r>
          </a:p>
          <a:p>
            <a:r>
              <a:rPr lang="en-US" dirty="0" smtClean="0"/>
              <a:t>According to John Dewey ‘ Communication is a process of sharing experience till it becomes a common possessions.</a:t>
            </a:r>
          </a:p>
          <a:p>
            <a:endParaRPr lang="en-US" dirty="0" smtClean="0"/>
          </a:p>
          <a:p>
            <a:r>
              <a:rPr lang="en-US" dirty="0" smtClean="0"/>
              <a:t>According to Hartman ‘Communication is the control of </a:t>
            </a:r>
            <a:r>
              <a:rPr lang="en-US" dirty="0" err="1" smtClean="0"/>
              <a:t>behaviour</a:t>
            </a:r>
            <a:r>
              <a:rPr lang="en-US" dirty="0" smtClean="0"/>
              <a:t> through descriptive and reinforcing stimuli.’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4478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400" b="1" u="sng" dirty="0" smtClean="0">
                <a:solidFill>
                  <a:srgbClr val="FFFF00"/>
                </a:solidFill>
              </a:rPr>
              <a:t>Characteristics of Communication</a:t>
            </a:r>
            <a:r>
              <a:rPr lang="en-US" dirty="0" smtClean="0"/>
              <a:t>: </a:t>
            </a:r>
            <a:br>
              <a:rPr lang="en-US" dirty="0" smtClean="0"/>
            </a:br>
            <a:endParaRPr lang="en-US" dirty="0"/>
          </a:p>
        </p:txBody>
      </p:sp>
      <p:sp>
        <p:nvSpPr>
          <p:cNvPr id="3" name="Content Placeholder 2"/>
          <p:cNvSpPr>
            <a:spLocks noGrp="1"/>
          </p:cNvSpPr>
          <p:nvPr>
            <p:ph idx="1"/>
          </p:nvPr>
        </p:nvSpPr>
        <p:spPr>
          <a:xfrm>
            <a:off x="228600" y="1524000"/>
            <a:ext cx="8686800" cy="4800600"/>
          </a:xfrm>
        </p:spPr>
        <p:txBody>
          <a:bodyPr/>
          <a:lstStyle/>
          <a:p>
            <a:pPr>
              <a:buFont typeface="Arial" charset="0"/>
              <a:buChar char="•"/>
            </a:pPr>
            <a:r>
              <a:rPr lang="en-US" sz="2800" dirty="0" smtClean="0"/>
              <a:t>Communication is a two way  process in which the sender transmits the message to receiver through some medium.</a:t>
            </a:r>
          </a:p>
          <a:p>
            <a:pPr>
              <a:buFont typeface="Arial" charset="0"/>
              <a:buChar char="•"/>
            </a:pPr>
            <a:r>
              <a:rPr lang="en-US" sz="2800" dirty="0" smtClean="0"/>
              <a:t>Communication is form of social interaction.</a:t>
            </a:r>
          </a:p>
          <a:p>
            <a:pPr>
              <a:buFont typeface="Arial" charset="0"/>
              <a:buChar char="•"/>
            </a:pPr>
            <a:r>
              <a:rPr lang="en-US" sz="2800" dirty="0" smtClean="0"/>
              <a:t>Communication is dynamic process.</a:t>
            </a:r>
          </a:p>
          <a:p>
            <a:pPr>
              <a:buFont typeface="Arial" charset="0"/>
              <a:buChar char="•"/>
            </a:pPr>
            <a:r>
              <a:rPr lang="en-US" sz="2800" dirty="0" smtClean="0"/>
              <a:t>Communication can be Verbal, non-verbal or symbolic.</a:t>
            </a:r>
          </a:p>
          <a:p>
            <a:pPr>
              <a:buFont typeface="Arial" charset="0"/>
              <a:buChar char="•"/>
            </a:pPr>
            <a:r>
              <a:rPr lang="en-US" sz="2800" dirty="0" smtClean="0"/>
              <a:t>Communication is the process in which information and ideas are exchanged and shared</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a:buNone/>
            </a:pPr>
            <a:r>
              <a:rPr lang="en-US" b="1" u="sng" dirty="0" smtClean="0">
                <a:solidFill>
                  <a:srgbClr val="FFFF00"/>
                </a:solidFill>
              </a:rPr>
              <a:t>Types of Communication</a:t>
            </a:r>
            <a:r>
              <a:rPr lang="en-US" b="1" dirty="0" smtClean="0"/>
              <a:t>:</a:t>
            </a:r>
          </a:p>
          <a:p>
            <a:pPr>
              <a:buNone/>
            </a:pPr>
            <a:r>
              <a:rPr lang="en-US" dirty="0" smtClean="0"/>
              <a:t>		From the language point of view communication can be classified in to two types:-</a:t>
            </a:r>
          </a:p>
          <a:p>
            <a:pPr>
              <a:buNone/>
            </a:pPr>
            <a:endParaRPr lang="en-US" dirty="0" smtClean="0"/>
          </a:p>
          <a:p>
            <a:pPr marL="514350" indent="-514350">
              <a:buAutoNum type="arabicPeriod"/>
            </a:pPr>
            <a:r>
              <a:rPr lang="en-US" b="1" u="sng" dirty="0" smtClean="0">
                <a:solidFill>
                  <a:srgbClr val="FF0000"/>
                </a:solidFill>
              </a:rPr>
              <a:t>Verbal Communication</a:t>
            </a:r>
            <a:r>
              <a:rPr lang="en-US" b="1" dirty="0" smtClean="0"/>
              <a:t>: </a:t>
            </a:r>
            <a:r>
              <a:rPr lang="en-US" dirty="0" smtClean="0"/>
              <a:t>Communication with the help of words is known as verbal communication. It is made through words either spoken or written. For example- meetings, lecture, group discussion etc.</a:t>
            </a:r>
          </a:p>
          <a:p>
            <a:pPr marL="514350" indent="-514350">
              <a:buNone/>
            </a:pPr>
            <a:endParaRPr lang="en-US" dirty="0" smtClean="0"/>
          </a:p>
          <a:p>
            <a:pPr marL="514350" indent="-514350">
              <a:buNone/>
            </a:pPr>
            <a:r>
              <a:rPr lang="en-US" b="1" dirty="0" smtClean="0"/>
              <a:t>2.	</a:t>
            </a:r>
            <a:r>
              <a:rPr lang="en-US" b="1" u="sng" dirty="0" smtClean="0">
                <a:solidFill>
                  <a:srgbClr val="FF0000"/>
                </a:solidFill>
              </a:rPr>
              <a:t>Non-Verbal Communication</a:t>
            </a:r>
            <a:r>
              <a:rPr lang="en-US" dirty="0" smtClean="0"/>
              <a:t>: Communication without any use of words is known as non-verbal communication. It may be visual, aural or gestural. </a:t>
            </a:r>
          </a:p>
          <a:p>
            <a:pPr marL="514350" indent="-514350">
              <a:buAutoNum type="arabicPeriod"/>
            </a:pPr>
            <a:endParaRPr lang="en-US" dirty="0" smtClean="0"/>
          </a:p>
          <a:p>
            <a:pPr marL="514350" indent="-514350">
              <a:buAutoNum type="arabicPeriod"/>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lgn="just">
              <a:buAutoNum type="arabicPeriod" startAt="3"/>
            </a:pPr>
            <a:r>
              <a:rPr lang="en-US" u="sng" dirty="0" smtClean="0">
                <a:solidFill>
                  <a:srgbClr val="FF0000"/>
                </a:solidFill>
              </a:rPr>
              <a:t>Aural communication</a:t>
            </a:r>
            <a:r>
              <a:rPr lang="en-US" dirty="0" smtClean="0"/>
              <a:t>:-  Communication with                 the help of sound is called Aural communication. Bells, whistles, horns, siren are used to communicate our message. </a:t>
            </a:r>
          </a:p>
          <a:p>
            <a:pPr marL="514350" indent="-514350" algn="just">
              <a:buAutoNum type="arabicPeriod" startAt="3"/>
            </a:pPr>
            <a:endParaRPr lang="en-US" dirty="0" smtClean="0"/>
          </a:p>
          <a:p>
            <a:pPr marL="514350" indent="-514350" algn="just">
              <a:buNone/>
            </a:pPr>
            <a:r>
              <a:rPr lang="en-US" dirty="0" smtClean="0"/>
              <a:t>4.  </a:t>
            </a:r>
            <a:r>
              <a:rPr lang="en-US" u="sng" dirty="0" smtClean="0">
                <a:solidFill>
                  <a:srgbClr val="FF0000"/>
                </a:solidFill>
              </a:rPr>
              <a:t>Gestural Communication</a:t>
            </a:r>
            <a:r>
              <a:rPr lang="en-US" dirty="0" smtClean="0">
                <a:solidFill>
                  <a:srgbClr val="FF0000"/>
                </a:solidFill>
              </a:rPr>
              <a:t>:- </a:t>
            </a:r>
            <a:r>
              <a:rPr lang="en-US" dirty="0" smtClean="0"/>
              <a:t>Communication through the use of various parts of our body or body language is known as Gestural communication.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257800"/>
          </a:xfrm>
          <a:effectLst>
            <a:glow rad="101600">
              <a:schemeClr val="accent2">
                <a:satMod val="175000"/>
                <a:alpha val="40000"/>
              </a:schemeClr>
            </a:glow>
          </a:effectLst>
        </p:spPr>
        <p:txBody>
          <a:bodyPr>
            <a:normAutofit/>
          </a:bodyPr>
          <a:lstStyle/>
          <a:p>
            <a:pPr>
              <a:lnSpc>
                <a:spcPct val="150000"/>
              </a:lnSpc>
            </a:pPr>
            <a:r>
              <a:rPr lang="en-US" sz="2000" dirty="0" smtClean="0">
                <a:solidFill>
                  <a:srgbClr val="FFFF00"/>
                </a:solidFill>
              </a:rPr>
              <a:t>Again Communication can be classified in to four categories:</a:t>
            </a:r>
          </a:p>
          <a:p>
            <a:pPr marL="514350" indent="-514350">
              <a:buAutoNum type="arabicPeriod"/>
            </a:pPr>
            <a:r>
              <a:rPr lang="en-US" sz="2000" b="1" u="sng" dirty="0" smtClean="0">
                <a:solidFill>
                  <a:srgbClr val="FF0000"/>
                </a:solidFill>
              </a:rPr>
              <a:t>Intra-Personal Communication</a:t>
            </a:r>
            <a:r>
              <a:rPr lang="en-US" sz="2000" b="1" u="sng" dirty="0" smtClean="0"/>
              <a:t>: </a:t>
            </a:r>
            <a:r>
              <a:rPr lang="en-US" sz="2000" dirty="0" smtClean="0"/>
              <a:t>Intra-Personal Communication may be defined as process through which the individual communicates with himself. For example – thinking, working out a problem, writing diaries etc.</a:t>
            </a:r>
          </a:p>
          <a:p>
            <a:pPr marL="514350" indent="-514350">
              <a:buAutoNum type="arabicPeriod"/>
            </a:pPr>
            <a:r>
              <a:rPr lang="en-US" sz="2000" b="1" u="sng" dirty="0" smtClean="0">
                <a:solidFill>
                  <a:srgbClr val="FF0000"/>
                </a:solidFill>
              </a:rPr>
              <a:t>Inter-Personal Communication</a:t>
            </a:r>
            <a:r>
              <a:rPr lang="en-US" sz="2000" dirty="0" smtClean="0"/>
              <a:t>: It may be defined as a process in which communication takes place between two individuals. For example – classroom interaction between a teacher and a student.</a:t>
            </a:r>
          </a:p>
          <a:p>
            <a:pPr marL="514350" indent="-514350">
              <a:buAutoNum type="arabicPeriod"/>
            </a:pPr>
            <a:r>
              <a:rPr lang="en-US" sz="2000" b="1" u="sng" dirty="0" smtClean="0">
                <a:solidFill>
                  <a:srgbClr val="FF0000"/>
                </a:solidFill>
              </a:rPr>
              <a:t>Group Communication</a:t>
            </a:r>
            <a:r>
              <a:rPr lang="en-US" sz="2000" dirty="0" smtClean="0"/>
              <a:t>:  Group Communication may be defined as a process in which communication takes place between or more group. For example family meetings, committee meetings etc.</a:t>
            </a:r>
          </a:p>
          <a:p>
            <a:pPr marL="514350" indent="-514350">
              <a:buAutoNum type="arabicPeriod"/>
            </a:pPr>
            <a:r>
              <a:rPr lang="en-US" sz="2000" b="1" u="sng" dirty="0" smtClean="0">
                <a:solidFill>
                  <a:srgbClr val="FF0000"/>
                </a:solidFill>
              </a:rPr>
              <a:t>Mass-Communication</a:t>
            </a:r>
            <a:r>
              <a:rPr lang="en-US" sz="2000" dirty="0" smtClean="0"/>
              <a:t>: Mass-Communication refers to a communication to a communication amongst large number of people of mass people. For example – radio </a:t>
            </a:r>
            <a:r>
              <a:rPr lang="en-US" sz="2000" dirty="0" err="1" smtClean="0"/>
              <a:t>programmes</a:t>
            </a:r>
            <a:r>
              <a:rPr lang="en-US" sz="2000" dirty="0" smtClean="0"/>
              <a:t>, TV </a:t>
            </a:r>
            <a:r>
              <a:rPr lang="en-US" sz="2000" dirty="0" err="1" smtClean="0"/>
              <a:t>programmes</a:t>
            </a:r>
            <a:r>
              <a:rPr lang="en-US" sz="2000" dirty="0" smtClean="0"/>
              <a:t> etc.  </a:t>
            </a:r>
          </a:p>
          <a:p>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219200"/>
            <a:ext cx="8534400" cy="5410200"/>
          </a:xfrm>
          <a:ln>
            <a:solidFill>
              <a:srgbClr val="FF0000"/>
            </a:solidFill>
          </a:ln>
          <a:effectLst>
            <a:innerShdw blurRad="63500" dist="50800" dir="8100000">
              <a:prstClr val="black">
                <a:alpha val="50000"/>
              </a:prstClr>
            </a:innerShdw>
          </a:effectLst>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ctr"/>
            <a:r>
              <a:rPr lang="en-US" b="1" u="sng" dirty="0" smtClean="0">
                <a:solidFill>
                  <a:srgbClr val="FFFF00"/>
                </a:solidFill>
              </a:rPr>
              <a:t>Components of Communication </a:t>
            </a:r>
            <a:r>
              <a:rPr lang="en-US" dirty="0" smtClean="0">
                <a:solidFill>
                  <a:srgbClr val="FFFF00"/>
                </a:solidFill>
              </a:rPr>
              <a:t>: </a:t>
            </a:r>
          </a:p>
          <a:p>
            <a:pPr marL="514350" indent="-514350" algn="just">
              <a:buAutoNum type="arabicPeriod"/>
            </a:pPr>
            <a:r>
              <a:rPr lang="en-US" b="1" u="sng" dirty="0" smtClean="0">
                <a:solidFill>
                  <a:srgbClr val="FF0000"/>
                </a:solidFill>
              </a:rPr>
              <a:t>Sender</a:t>
            </a:r>
            <a:r>
              <a:rPr lang="en-US" dirty="0" smtClean="0"/>
              <a:t>: </a:t>
            </a:r>
            <a:r>
              <a:rPr lang="en-US" sz="2400" dirty="0" smtClean="0"/>
              <a:t>Sender is the person who sends the message. It is also termed as Source or Encoder who transmits the message from him or her to the receiver. For example – the teacher in the classroom is the source or sender in the communication.  </a:t>
            </a:r>
          </a:p>
          <a:p>
            <a:pPr marL="457200" indent="-457200" algn="just">
              <a:buAutoNum type="arabicPeriod"/>
            </a:pPr>
            <a:r>
              <a:rPr lang="en-US" sz="2800" b="1" u="sng" dirty="0" smtClean="0">
                <a:solidFill>
                  <a:srgbClr val="FF0000"/>
                </a:solidFill>
              </a:rPr>
              <a:t>Receiver:</a:t>
            </a:r>
            <a:r>
              <a:rPr lang="en-US" sz="2400" dirty="0" smtClean="0"/>
              <a:t> The receiver is the person who receive the message. He is also known as decoder. For example the students in the classroom situation.</a:t>
            </a:r>
          </a:p>
          <a:p>
            <a:pPr marL="457200" indent="-457200" algn="just">
              <a:buAutoNum type="arabicPeriod"/>
            </a:pPr>
            <a:r>
              <a:rPr lang="en-US" sz="2400" u="sng" dirty="0" smtClean="0">
                <a:solidFill>
                  <a:srgbClr val="FF0000"/>
                </a:solidFill>
              </a:rPr>
              <a:t>Message:</a:t>
            </a:r>
            <a:r>
              <a:rPr lang="en-US" sz="2400" u="sng" dirty="0" smtClean="0"/>
              <a:t> </a:t>
            </a:r>
            <a:r>
              <a:rPr lang="en-US" sz="2400" dirty="0" smtClean="0"/>
              <a:t>It is the subject matter of  communication, which contains facts, ideas, feelings, or thoughts. It must be precise and clear, well organized in a proper sequence. For example – the subject matter that is taught in the classroom situation. </a:t>
            </a:r>
          </a:p>
          <a:p>
            <a:pPr marL="457200" indent="-457200" algn="just">
              <a:buAutoNum type="arabicPeriod"/>
            </a:pPr>
            <a:endParaRPr lang="en-US" sz="2400" dirty="0" smtClean="0"/>
          </a:p>
          <a:p>
            <a:pPr marL="457200" indent="-457200" algn="just">
              <a:buAutoNum type="arabicPeriod"/>
            </a:pPr>
            <a:endParaRPr lang="en-US" sz="2400" dirty="0" smtClean="0"/>
          </a:p>
          <a:p>
            <a:pPr marL="457200" indent="-457200" algn="just">
              <a:buAutoNum type="arabicPeriod"/>
            </a:pPr>
            <a:endParaRPr lang="en-US" sz="2400" dirty="0" smtClean="0"/>
          </a:p>
          <a:p>
            <a:pPr marL="457200" indent="-457200" algn="just">
              <a:buAutoNum type="arabicPeriod"/>
            </a:pPr>
            <a:endParaRPr lang="en-US" sz="2400" dirty="0" smtClean="0"/>
          </a:p>
          <a:p>
            <a:pPr marL="457200" indent="-457200" algn="just">
              <a:buAutoNum type="arabicPeriod"/>
            </a:pPr>
            <a:endParaRPr lang="en-US" sz="2400" dirty="0" smtClean="0"/>
          </a:p>
          <a:p>
            <a:pPr marL="457200" indent="-457200" algn="just">
              <a:buAutoNum type="arabicPeriod"/>
            </a:pPr>
            <a:endParaRPr lang="en-US" sz="2400" dirty="0" smtClean="0"/>
          </a:p>
          <a:p>
            <a:pPr marL="457200" indent="-457200" algn="just">
              <a:buAutoNum type="arabicPeriod"/>
            </a:pP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458</TotalTime>
  <Words>999</Words>
  <Application>Microsoft Office PowerPoint</Application>
  <PresentationFormat>On-screen Show (4:3)</PresentationFormat>
  <Paragraphs>111</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       </vt:lpstr>
      <vt:lpstr>Slide 2</vt:lpstr>
      <vt:lpstr>Slide 3</vt:lpstr>
      <vt:lpstr>Definition of Communication: </vt:lpstr>
      <vt:lpstr>     Characteristics of Communication:  </vt:lpstr>
      <vt:lpstr>Slide 6</vt:lpstr>
      <vt:lpstr>Slide 7</vt:lpstr>
      <vt:lpstr>Slide 8</vt:lpstr>
      <vt:lpstr>Slide 9</vt:lpstr>
      <vt:lpstr>Slide 10</vt:lpstr>
      <vt:lpstr>Barriers in Communication</vt:lpstr>
      <vt:lpstr>Suggestion for better classroom communication</vt:lpstr>
      <vt:lpstr>Meaning of Educational Management</vt:lpstr>
      <vt:lpstr>Classroom Management</vt:lpstr>
      <vt:lpstr>The Prime objectives of classroom management:-</vt:lpstr>
      <vt:lpstr>Teacher and classroom Management:</vt:lpstr>
      <vt:lpstr>Strategies for classroom management</vt:lpstr>
      <vt:lpstr>Suggestions for better classroom management</vt:lpstr>
      <vt:lpstr>    “The destiny of India is now being shaped in her classroom.’’---- Kothari Commission(1964-66)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Classroom Communication &amp; Management</dc:title>
  <dc:creator>user</dc:creator>
  <cp:lastModifiedBy>IQSE</cp:lastModifiedBy>
  <cp:revision>125</cp:revision>
  <dcterms:created xsi:type="dcterms:W3CDTF">2014-07-17T12:38:30Z</dcterms:created>
  <dcterms:modified xsi:type="dcterms:W3CDTF">2023-09-23T07:13:37Z</dcterms:modified>
</cp:coreProperties>
</file>