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9"/>
  </p:notesMasterIdLst>
  <p:sldIdLst>
    <p:sldId id="291" r:id="rId2"/>
    <p:sldId id="294" r:id="rId3"/>
    <p:sldId id="289" r:id="rId4"/>
    <p:sldId id="290" r:id="rId5"/>
    <p:sldId id="292" r:id="rId6"/>
    <p:sldId id="293"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9" autoAdjust="0"/>
    <p:restoredTop sz="52951" autoAdjust="0"/>
  </p:normalViewPr>
  <p:slideViewPr>
    <p:cSldViewPr>
      <p:cViewPr varScale="1">
        <p:scale>
          <a:sx n="88" d="100"/>
          <a:sy n="88" d="100"/>
        </p:scale>
        <p:origin x="-128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3BEBA3-DCEE-4750-A4F5-584FD574D82B}" type="datetimeFigureOut">
              <a:rPr lang="en-US" smtClean="0"/>
              <a:pPr/>
              <a:t>8/31/2023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BFC3C-10BD-4590-BE96-5CF2129A8139}"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94F6B40-C28F-4865-8856-03D5CF5160E2}" type="datetimeFigureOut">
              <a:rPr lang="en-US" smtClean="0"/>
              <a:pPr/>
              <a:t>8/31/2023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16CCC1A-ABE6-4BBF-9554-B793235DE24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4F6B40-C28F-4865-8856-03D5CF5160E2}" type="datetimeFigureOut">
              <a:rPr lang="en-US" smtClean="0"/>
              <a:pPr/>
              <a:t>8/31/2023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94F6B40-C28F-4865-8856-03D5CF5160E2}" type="datetimeFigureOut">
              <a:rPr lang="en-US" smtClean="0"/>
              <a:pPr/>
              <a:t>8/31/2023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94F6B40-C28F-4865-8856-03D5CF5160E2}" type="datetimeFigureOut">
              <a:rPr lang="en-US" smtClean="0"/>
              <a:pPr/>
              <a:t>8/31/2023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16CCC1A-ABE6-4BBF-9554-B793235DE247}"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4F6B40-C28F-4865-8856-03D5CF5160E2}" type="datetimeFigureOut">
              <a:rPr lang="en-US" smtClean="0"/>
              <a:pPr/>
              <a:t>8/31/2023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16CCC1A-ABE6-4BBF-9554-B793235DE2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610600" cy="4114800"/>
          </a:xfrm>
        </p:spPr>
        <p:txBody>
          <a:bodyPr>
            <a:normAutofit/>
          </a:bodyPr>
          <a:lstStyle/>
          <a:p>
            <a:pPr algn="ctr">
              <a:buNone/>
            </a:pPr>
            <a:r>
              <a:rPr lang="en-GB" b="1" dirty="0" smtClean="0">
                <a:solidFill>
                  <a:srgbClr val="FF0000"/>
                </a:solidFill>
                <a:latin typeface="Times New Roman" pitchFamily="18" charset="0"/>
                <a:cs typeface="Times New Roman" pitchFamily="18" charset="0"/>
              </a:rPr>
              <a:t>ECONOMIC PROBLEM- SCARCITY AND CHOICE</a:t>
            </a:r>
          </a:p>
          <a:p>
            <a:pPr algn="ctr">
              <a:buNone/>
            </a:pPr>
            <a:endParaRPr lang="en-GB" i="1" dirty="0" smtClean="0">
              <a:latin typeface="Times New Roman" pitchFamily="18" charset="0"/>
              <a:cs typeface="Times New Roman" pitchFamily="18" charset="0"/>
            </a:endParaRPr>
          </a:p>
          <a:p>
            <a:pPr algn="ctr">
              <a:buNone/>
            </a:pPr>
            <a:endParaRPr lang="en-GB" i="1" dirty="0" smtClean="0">
              <a:latin typeface="Times New Roman" pitchFamily="18" charset="0"/>
              <a:cs typeface="Times New Roman" pitchFamily="18" charset="0"/>
            </a:endParaRPr>
          </a:p>
          <a:p>
            <a:pPr algn="ctr">
              <a:buNone/>
            </a:pPr>
            <a:endParaRPr lang="en-GB" i="1" dirty="0" smtClean="0">
              <a:latin typeface="Times New Roman" pitchFamily="18" charset="0"/>
              <a:cs typeface="Times New Roman" pitchFamily="18" charset="0"/>
            </a:endParaRPr>
          </a:p>
          <a:p>
            <a:pPr algn="ctr">
              <a:buNone/>
            </a:pPr>
            <a:r>
              <a:rPr lang="en-GB" i="1" dirty="0" smtClean="0">
                <a:latin typeface="Times New Roman" pitchFamily="18" charset="0"/>
                <a:cs typeface="Times New Roman" pitchFamily="18" charset="0"/>
              </a:rPr>
              <a:t>Prepared by</a:t>
            </a:r>
          </a:p>
          <a:p>
            <a:pPr algn="ctr">
              <a:buNone/>
            </a:pPr>
            <a:r>
              <a:rPr lang="en-GB" sz="2400" dirty="0" smtClean="0">
                <a:solidFill>
                  <a:srgbClr val="00B050"/>
                </a:solidFill>
                <a:latin typeface="Times New Roman" pitchFamily="18" charset="0"/>
                <a:cs typeface="Times New Roman" pitchFamily="18" charset="0"/>
              </a:rPr>
              <a:t>Dr. Ranjit Basumatary</a:t>
            </a:r>
          </a:p>
          <a:p>
            <a:pPr algn="ctr">
              <a:buNone/>
            </a:pPr>
            <a:r>
              <a:rPr lang="en-GB" sz="2400" dirty="0" smtClean="0">
                <a:solidFill>
                  <a:srgbClr val="00B050"/>
                </a:solidFill>
                <a:latin typeface="Times New Roman" pitchFamily="18" charset="0"/>
                <a:cs typeface="Times New Roman" pitchFamily="18" charset="0"/>
              </a:rPr>
              <a:t>HOD &amp;Assistant Professor</a:t>
            </a:r>
          </a:p>
          <a:p>
            <a:pPr algn="ctr">
              <a:buNone/>
            </a:pPr>
            <a:r>
              <a:rPr lang="en-GB" sz="2400" dirty="0" smtClean="0">
                <a:solidFill>
                  <a:srgbClr val="0070C0"/>
                </a:solidFill>
                <a:latin typeface="Times New Roman" pitchFamily="18" charset="0"/>
                <a:cs typeface="Times New Roman" pitchFamily="18" charset="0"/>
              </a:rPr>
              <a:t>Department of Economics</a:t>
            </a:r>
          </a:p>
          <a:p>
            <a:pPr algn="ctr">
              <a:buNone/>
            </a:pPr>
            <a:r>
              <a:rPr lang="en-GB" sz="2400" dirty="0" smtClean="0">
                <a:solidFill>
                  <a:srgbClr val="0070C0"/>
                </a:solidFill>
                <a:latin typeface="Times New Roman" pitchFamily="18" charset="0"/>
                <a:cs typeface="Times New Roman" pitchFamily="18" charset="0"/>
              </a:rPr>
              <a:t>Bengtol College</a:t>
            </a:r>
          </a:p>
          <a:p>
            <a:pPr algn="ctr">
              <a:buNone/>
            </a:pPr>
            <a:endParaRPr lang="en-GB" sz="4000" dirty="0" smtClean="0">
              <a:solidFill>
                <a:srgbClr val="0070C0"/>
              </a:solidFill>
              <a:latin typeface="Times New Roman" pitchFamily="18" charset="0"/>
              <a:cs typeface="Times New Roman" pitchFamily="18" charset="0"/>
            </a:endParaRPr>
          </a:p>
          <a:p>
            <a:pPr algn="ctr">
              <a:buNone/>
            </a:pPr>
            <a:endParaRPr lang="en-GB" sz="4000" dirty="0">
              <a:solidFill>
                <a:srgbClr val="0070C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534400" cy="5562600"/>
          </a:xfrm>
        </p:spPr>
        <p:txBody>
          <a:bodyPr>
            <a:noAutofit/>
          </a:bodyPr>
          <a:lstStyle/>
          <a:p>
            <a:pPr algn="just">
              <a:buFont typeface="Wingdings" pitchFamily="2" charset="2"/>
              <a:buChar char="Ø"/>
            </a:pPr>
            <a:r>
              <a:rPr lang="en-US" sz="2000" dirty="0" smtClean="0">
                <a:solidFill>
                  <a:srgbClr val="00B050"/>
                </a:solidFill>
                <a:latin typeface="Times New Roman" pitchFamily="18" charset="0"/>
                <a:cs typeface="Times New Roman" pitchFamily="18" charset="0"/>
              </a:rPr>
              <a:t>Economic problem is basically the problem of making choices in the use of scarce resources for satisfaction of unlimited wants. </a:t>
            </a:r>
          </a:p>
          <a:p>
            <a:pPr algn="just">
              <a:buFont typeface="Wingdings" pitchFamily="2" charset="2"/>
              <a:buChar char="Ø"/>
            </a:pPr>
            <a:r>
              <a:rPr lang="en-US" sz="2000" dirty="0" smtClean="0">
                <a:solidFill>
                  <a:schemeClr val="accent6"/>
                </a:solidFill>
                <a:latin typeface="Times New Roman" pitchFamily="18" charset="0"/>
                <a:cs typeface="Times New Roman" pitchFamily="18" charset="0"/>
              </a:rPr>
              <a:t>In the words </a:t>
            </a:r>
            <a:r>
              <a:rPr lang="en-US" sz="2000" smtClean="0">
                <a:solidFill>
                  <a:schemeClr val="accent6"/>
                </a:solidFill>
                <a:latin typeface="Times New Roman" pitchFamily="18" charset="0"/>
                <a:cs typeface="Times New Roman" pitchFamily="18" charset="0"/>
              </a:rPr>
              <a:t>of </a:t>
            </a:r>
            <a:r>
              <a:rPr lang="en-US" sz="2000" smtClean="0">
                <a:solidFill>
                  <a:schemeClr val="accent6"/>
                </a:solidFill>
                <a:latin typeface="Times New Roman" pitchFamily="18" charset="0"/>
                <a:cs typeface="Times New Roman" pitchFamily="18" charset="0"/>
              </a:rPr>
              <a:t>Prof</a:t>
            </a:r>
            <a:r>
              <a:rPr lang="en-US" sz="2000" dirty="0" smtClean="0">
                <a:solidFill>
                  <a:schemeClr val="accent6"/>
                </a:solidFill>
                <a:latin typeface="Times New Roman" pitchFamily="18" charset="0"/>
                <a:cs typeface="Times New Roman" pitchFamily="18" charset="0"/>
              </a:rPr>
              <a:t>. Eric Roll, “Economic problem is essentially a problem arising from the necessity of choice, choice of manner in which limited resources with the alternative uses are disposed off. It is a problem of using of resources”.</a:t>
            </a:r>
            <a:endParaRPr lang="en-US" sz="2000" dirty="0" smtClean="0">
              <a:solidFill>
                <a:srgbClr val="00B050"/>
              </a:solidFill>
              <a:latin typeface="Times New Roman" pitchFamily="18" charset="0"/>
              <a:cs typeface="Times New Roman" pitchFamily="18" charset="0"/>
            </a:endParaRPr>
          </a:p>
          <a:p>
            <a:pPr algn="just">
              <a:buFont typeface="Wingdings" pitchFamily="2" charset="2"/>
              <a:buChar char="Ø"/>
            </a:pPr>
            <a:r>
              <a:rPr lang="en-US" sz="2000" dirty="0" smtClean="0">
                <a:solidFill>
                  <a:srgbClr val="C00000"/>
                </a:solidFill>
                <a:latin typeface="Times New Roman" pitchFamily="18" charset="0"/>
                <a:cs typeface="Times New Roman" pitchFamily="18" charset="0"/>
              </a:rPr>
              <a:t>Scarcity of resources- By scarcity of resources, we mean shortage of goods and services in relation to their demand.</a:t>
            </a:r>
          </a:p>
          <a:p>
            <a:pPr algn="just">
              <a:buFont typeface="Wingdings" pitchFamily="2" charset="2"/>
              <a:buChar char="Ø"/>
            </a:pPr>
            <a:r>
              <a:rPr lang="en-US" sz="2000" dirty="0" smtClean="0">
                <a:solidFill>
                  <a:srgbClr val="002060"/>
                </a:solidFill>
                <a:latin typeface="Times New Roman" pitchFamily="18" charset="0"/>
                <a:cs typeface="Times New Roman" pitchFamily="18" charset="0"/>
              </a:rPr>
              <a:t>Due to the scarcity of resources and resources have alternative uses, every economy are confronted with the problem of choice. </a:t>
            </a:r>
          </a:p>
          <a:p>
            <a:pPr algn="just">
              <a:buFont typeface="Wingdings" pitchFamily="2" charset="2"/>
              <a:buChar char="Ø"/>
            </a:pPr>
            <a:r>
              <a:rPr lang="en-US" sz="2000" dirty="0" smtClean="0">
                <a:solidFill>
                  <a:srgbClr val="00B0F0"/>
                </a:solidFill>
                <a:latin typeface="Times New Roman" pitchFamily="18" charset="0"/>
                <a:cs typeface="Times New Roman" pitchFamily="18" charset="0"/>
              </a:rPr>
              <a:t>It is the problem related to the allocation of resources to alternative uses, briefly called the problem of resource allocation. It has three variants, these are-</a:t>
            </a:r>
          </a:p>
          <a:p>
            <a:pPr>
              <a:buNone/>
            </a:pPr>
            <a:r>
              <a:rPr lang="en-US" sz="2000" dirty="0" smtClean="0">
                <a:solidFill>
                  <a:srgbClr val="0070C0"/>
                </a:solidFill>
                <a:latin typeface="Times New Roman" pitchFamily="18" charset="0"/>
                <a:cs typeface="Times New Roman" pitchFamily="18" charset="0"/>
              </a:rPr>
              <a:t>1. What to produce? </a:t>
            </a:r>
          </a:p>
          <a:p>
            <a:pPr>
              <a:buNone/>
            </a:pPr>
            <a:r>
              <a:rPr lang="en-US" sz="2000" dirty="0" smtClean="0">
                <a:solidFill>
                  <a:srgbClr val="0070C0"/>
                </a:solidFill>
                <a:latin typeface="Times New Roman" pitchFamily="18" charset="0"/>
                <a:cs typeface="Times New Roman" pitchFamily="18" charset="0"/>
              </a:rPr>
              <a:t>2. How to produce? </a:t>
            </a:r>
          </a:p>
          <a:p>
            <a:pPr>
              <a:buNone/>
            </a:pPr>
            <a:r>
              <a:rPr lang="en-US" sz="2000" dirty="0" smtClean="0">
                <a:solidFill>
                  <a:srgbClr val="0070C0"/>
                </a:solidFill>
                <a:latin typeface="Times New Roman" pitchFamily="18" charset="0"/>
                <a:cs typeface="Times New Roman" pitchFamily="18" charset="0"/>
              </a:rPr>
              <a:t>3. For whom to produce?</a:t>
            </a:r>
          </a:p>
          <a:p>
            <a:pPr marL="1030986" lvl="2" indent="-400050" algn="just">
              <a:buFont typeface="Wingdings" pitchFamily="2" charset="2"/>
              <a:buChar char="Ø"/>
            </a:pPr>
            <a:r>
              <a:rPr lang="en-US" sz="2000" dirty="0" smtClean="0">
                <a:solidFill>
                  <a:srgbClr val="00B050"/>
                </a:solidFill>
                <a:latin typeface="Times New Roman" pitchFamily="18" charset="0"/>
                <a:cs typeface="Times New Roman" pitchFamily="18" charset="0"/>
              </a:rPr>
              <a:t>These are popularly known as central problems of an economy.</a:t>
            </a:r>
          </a:p>
          <a:p>
            <a:pPr algn="just">
              <a:buFont typeface="Wingdings" pitchFamily="2" charset="2"/>
              <a:buChar char="Ø"/>
            </a:pPr>
            <a:endParaRPr lang="en-US" sz="2000" dirty="0" smtClean="0">
              <a:solidFill>
                <a:srgbClr val="00B050"/>
              </a:solidFill>
              <a:latin typeface="Times New Roman" pitchFamily="18" charset="0"/>
              <a:cs typeface="Times New Roman" pitchFamily="18" charset="0"/>
            </a:endParaRPr>
          </a:p>
          <a:p>
            <a:pPr algn="just">
              <a:buFont typeface="Wingdings" pitchFamily="2" charset="2"/>
              <a:buChar char="Ø"/>
            </a:pPr>
            <a:endParaRPr lang="en-US" sz="2000" dirty="0" smtClean="0">
              <a:solidFill>
                <a:srgbClr val="FF0000"/>
              </a:solidFill>
              <a:latin typeface="Times New Roman" pitchFamily="18" charset="0"/>
              <a:cs typeface="Times New Roman" pitchFamily="18" charset="0"/>
            </a:endParaRPr>
          </a:p>
          <a:p>
            <a:pPr algn="just">
              <a:buFont typeface="Wingdings" pitchFamily="2" charset="2"/>
              <a:buChar char="Ø"/>
            </a:pPr>
            <a:endParaRPr lang="en-US" sz="2000" dirty="0" smtClean="0">
              <a:solidFill>
                <a:srgbClr val="00B050"/>
              </a:solidFill>
              <a:latin typeface="Times New Roman" pitchFamily="18" charset="0"/>
              <a:cs typeface="Times New Roman" pitchFamily="18" charset="0"/>
            </a:endParaRPr>
          </a:p>
          <a:p>
            <a:pPr>
              <a:buNone/>
            </a:pPr>
            <a:endParaRPr lang="en-IN"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334962"/>
          </a:xfrm>
        </p:spPr>
        <p:txBody>
          <a:bodyPr>
            <a:normAutofit fontScale="90000"/>
          </a:bodyPr>
          <a:lstStyle/>
          <a:p>
            <a:r>
              <a:rPr lang="en-US" sz="2000" dirty="0" smtClean="0">
                <a:solidFill>
                  <a:srgbClr val="002060"/>
                </a:solidFill>
                <a:latin typeface="Times New Roman" pitchFamily="18" charset="0"/>
                <a:cs typeface="Times New Roman" pitchFamily="18" charset="0"/>
              </a:rPr>
              <a:t/>
            </a:r>
            <a:br>
              <a:rPr lang="en-US" sz="2000" dirty="0" smtClean="0">
                <a:solidFill>
                  <a:srgbClr val="002060"/>
                </a:solidFill>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What is economic problem? </a:t>
            </a:r>
            <a:br>
              <a:rPr lang="en-US" sz="2000" dirty="0" smtClean="0">
                <a:solidFill>
                  <a:srgbClr val="FF0000"/>
                </a:solidFill>
                <a:latin typeface="Times New Roman" pitchFamily="18" charset="0"/>
                <a:cs typeface="Times New Roman" pitchFamily="18" charset="0"/>
              </a:rPr>
            </a:br>
            <a:endParaRPr lang="en-IN"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610600" cy="5791200"/>
          </a:xfrm>
        </p:spPr>
        <p:txBody>
          <a:bodyPr>
            <a:normAutofit fontScale="92500" lnSpcReduction="20000"/>
          </a:bodyPr>
          <a:lstStyle/>
          <a:p>
            <a:pPr>
              <a:buFont typeface="Wingdings" pitchFamily="2" charset="2"/>
              <a:buChar char="Ø"/>
            </a:pPr>
            <a:r>
              <a:rPr lang="en-US" sz="2400" dirty="0" smtClean="0">
                <a:solidFill>
                  <a:srgbClr val="0070C0"/>
                </a:solidFill>
                <a:latin typeface="Times New Roman" pitchFamily="18" charset="0"/>
                <a:cs typeface="Times New Roman" pitchFamily="18" charset="0"/>
              </a:rPr>
              <a:t>Every economy has to face problems relating to choice among alternative uses of resources which are known as “central or basic problems of an economy”. These problems are common to all economies and societies and hence sometimes are called </a:t>
            </a:r>
            <a:r>
              <a:rPr lang="en-US" sz="2400" dirty="0" smtClean="0">
                <a:solidFill>
                  <a:srgbClr val="FF0000"/>
                </a:solidFill>
                <a:latin typeface="Times New Roman" pitchFamily="18" charset="0"/>
                <a:cs typeface="Times New Roman" pitchFamily="18" charset="0"/>
              </a:rPr>
              <a:t>economic problems</a:t>
            </a:r>
            <a:r>
              <a:rPr lang="en-US" sz="2400" dirty="0" smtClean="0">
                <a:solidFill>
                  <a:srgbClr val="0070C0"/>
                </a:solidFill>
                <a:latin typeface="Times New Roman" pitchFamily="18" charset="0"/>
                <a:cs typeface="Times New Roman" pitchFamily="18" charset="0"/>
              </a:rPr>
              <a:t>. These Central problems of an economy are discussed below- </a:t>
            </a:r>
          </a:p>
          <a:p>
            <a:pPr>
              <a:buNone/>
            </a:pPr>
            <a:endParaRPr lang="en-GB" sz="2400" dirty="0" smtClean="0">
              <a:solidFill>
                <a:srgbClr val="FF0000"/>
              </a:solidFill>
              <a:latin typeface="Times New Roman" pitchFamily="18" charset="0"/>
              <a:cs typeface="Times New Roman" pitchFamily="18" charset="0"/>
            </a:endParaRPr>
          </a:p>
          <a:p>
            <a:pPr>
              <a:buNone/>
            </a:pPr>
            <a:r>
              <a:rPr lang="en-GB" sz="2400" dirty="0" smtClean="0">
                <a:solidFill>
                  <a:srgbClr val="FF0000"/>
                </a:solidFill>
                <a:latin typeface="Times New Roman" pitchFamily="18" charset="0"/>
                <a:cs typeface="Times New Roman" pitchFamily="18" charset="0"/>
              </a:rPr>
              <a:t>1. What to produce?</a:t>
            </a:r>
            <a:endParaRPr lang="en-US" sz="2400" dirty="0" smtClean="0">
              <a:solidFill>
                <a:srgbClr val="FFC000"/>
              </a:solidFill>
              <a:latin typeface="Times New Roman" pitchFamily="18" charset="0"/>
              <a:cs typeface="Times New Roman" pitchFamily="18" charset="0"/>
            </a:endParaRPr>
          </a:p>
          <a:p>
            <a:pPr>
              <a:buFont typeface="Wingdings" pitchFamily="2" charset="2"/>
              <a:buChar char="Ø"/>
            </a:pPr>
            <a:r>
              <a:rPr lang="en-US" sz="2400" dirty="0" smtClean="0">
                <a:solidFill>
                  <a:srgbClr val="FFC000"/>
                </a:solidFill>
                <a:latin typeface="Times New Roman" pitchFamily="18" charset="0"/>
                <a:cs typeface="Times New Roman" pitchFamily="18" charset="0"/>
              </a:rPr>
              <a:t>The problem ‘What to Produce’ can be divided into two related questions. </a:t>
            </a:r>
          </a:p>
          <a:p>
            <a:pPr>
              <a:buNone/>
            </a:pPr>
            <a:endParaRPr lang="en-US" sz="2400" dirty="0" smtClean="0">
              <a:solidFill>
                <a:srgbClr val="FFC000"/>
              </a:solidFill>
              <a:latin typeface="Times New Roman" pitchFamily="18" charset="0"/>
              <a:cs typeface="Times New Roman" pitchFamily="18" charset="0"/>
            </a:endParaRPr>
          </a:p>
          <a:p>
            <a:pPr>
              <a:buFont typeface="Wingdings" pitchFamily="2" charset="2"/>
              <a:buChar char="Ø"/>
            </a:pPr>
            <a:r>
              <a:rPr lang="en-US" sz="2400" dirty="0" smtClean="0">
                <a:solidFill>
                  <a:srgbClr val="00B050"/>
                </a:solidFill>
                <a:latin typeface="Times New Roman" pitchFamily="18" charset="0"/>
                <a:cs typeface="Times New Roman" pitchFamily="18" charset="0"/>
              </a:rPr>
              <a:t>Which goods are to be produced and which not? Resources are in fact scarce relative to human wants, an economy must choose among different alternative collections of goods and services that it should produce.</a:t>
            </a:r>
          </a:p>
          <a:p>
            <a:pPr>
              <a:buNone/>
            </a:pPr>
            <a:endParaRPr lang="en-US" sz="2400" dirty="0" smtClean="0">
              <a:solidFill>
                <a:srgbClr val="00B050"/>
              </a:solidFill>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In what quantities those goods, which the economy has decided to produce are to be produced? “An economy has to decide how much resources should be allocated for the production of consumer goods and how much for capital goods”.</a:t>
            </a:r>
          </a:p>
          <a:p>
            <a:pPr marL="509778" indent="-400050">
              <a:buAutoNum type="romanLcParenBoth"/>
            </a:pPr>
            <a:endParaRPr lang="en-GB" sz="2400" dirty="0" smtClean="0">
              <a:solidFill>
                <a:srgbClr val="002060"/>
              </a:solidFill>
              <a:latin typeface="Times New Roman" pitchFamily="18" charset="0"/>
              <a:cs typeface="Times New Roman" pitchFamily="18" charset="0"/>
            </a:endParaRPr>
          </a:p>
          <a:p>
            <a:pPr marL="509778" indent="-400050">
              <a:buAutoNum type="romanLcParenBoth"/>
            </a:pPr>
            <a:endParaRPr lang="en-GB" sz="2000" dirty="0" smtClean="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258762"/>
          </a:xfrm>
        </p:spPr>
        <p:txBody>
          <a:bodyPr>
            <a:noAutofit/>
          </a:bodyPr>
          <a:lstStyle/>
          <a:p>
            <a:r>
              <a:rPr lang="en-GB" sz="2000" b="0" dirty="0" smtClean="0">
                <a:solidFill>
                  <a:srgbClr val="FF0000"/>
                </a:solidFill>
              </a:rPr>
              <a:t> Central Problems of an Economy</a:t>
            </a:r>
            <a:endParaRPr lang="en-GB" sz="2000" b="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a:bodyPr>
          <a:lstStyle/>
          <a:p>
            <a:pPr marL="624078" indent="-514350">
              <a:buFont typeface="Wingdings" pitchFamily="2" charset="2"/>
              <a:buChar char="Ø"/>
            </a:pPr>
            <a:r>
              <a:rPr lang="en-US" sz="2400" dirty="0" smtClean="0">
                <a:solidFill>
                  <a:srgbClr val="00B050"/>
                </a:solidFill>
                <a:latin typeface="Times New Roman" pitchFamily="18" charset="0"/>
                <a:cs typeface="Times New Roman" pitchFamily="18" charset="0"/>
              </a:rPr>
              <a:t>The problem of </a:t>
            </a:r>
            <a:r>
              <a:rPr lang="en-US" sz="2400" dirty="0" smtClean="0">
                <a:solidFill>
                  <a:srgbClr val="FF0000"/>
                </a:solidFill>
                <a:latin typeface="Times New Roman" pitchFamily="18" charset="0"/>
                <a:cs typeface="Times New Roman" pitchFamily="18" charset="0"/>
              </a:rPr>
              <a:t>‘How to Produce’ </a:t>
            </a:r>
            <a:r>
              <a:rPr lang="en-US" sz="2400" dirty="0" smtClean="0">
                <a:solidFill>
                  <a:srgbClr val="00B050"/>
                </a:solidFill>
                <a:latin typeface="Times New Roman" pitchFamily="18" charset="0"/>
                <a:cs typeface="Times New Roman" pitchFamily="18" charset="0"/>
              </a:rPr>
              <a:t>refers which combination of resources is to be used for the production of goods and which technology is to be made use of in production.</a:t>
            </a:r>
          </a:p>
          <a:p>
            <a:pPr marL="624078" indent="-514350">
              <a:buNone/>
            </a:pPr>
            <a:r>
              <a:rPr lang="en-US" sz="2400" dirty="0" smtClean="0">
                <a:latin typeface="Times New Roman" pitchFamily="18" charset="0"/>
                <a:cs typeface="Times New Roman" pitchFamily="18" charset="0"/>
              </a:rPr>
              <a:t> </a:t>
            </a:r>
          </a:p>
          <a:p>
            <a:pPr marL="624078" indent="-514350">
              <a:buFont typeface="Wingdings" pitchFamily="2" charset="2"/>
              <a:buChar char="Ø"/>
            </a:pPr>
            <a:r>
              <a:rPr lang="en-US" sz="2400" dirty="0" smtClean="0">
                <a:solidFill>
                  <a:srgbClr val="0070C0"/>
                </a:solidFill>
                <a:latin typeface="Times New Roman" pitchFamily="18" charset="0"/>
                <a:cs typeface="Times New Roman" pitchFamily="18" charset="0"/>
              </a:rPr>
              <a:t>There are various alternative methods of producing a good and the economy has to choose among them. </a:t>
            </a:r>
          </a:p>
          <a:p>
            <a:pPr marL="624078" indent="-514350">
              <a:buNone/>
            </a:pPr>
            <a:endParaRPr lang="en-US" sz="2400" dirty="0" smtClean="0">
              <a:latin typeface="Times New Roman" pitchFamily="18" charset="0"/>
              <a:cs typeface="Times New Roman" pitchFamily="18" charset="0"/>
            </a:endParaRPr>
          </a:p>
          <a:p>
            <a:pPr marL="624078" indent="-514350">
              <a:buFont typeface="Wingdings" pitchFamily="2" charset="2"/>
              <a:buChar char="Ø"/>
            </a:pPr>
            <a:r>
              <a:rPr lang="en-US" sz="2400" dirty="0" smtClean="0">
                <a:solidFill>
                  <a:srgbClr val="C00000"/>
                </a:solidFill>
                <a:latin typeface="Times New Roman" pitchFamily="18" charset="0"/>
                <a:cs typeface="Times New Roman" pitchFamily="18" charset="0"/>
              </a:rPr>
              <a:t>Different methods of technique of production would use different quantities of various resources. The choice between different methods would depend on the factor supply situation and the prices of the factors of production.</a:t>
            </a:r>
          </a:p>
          <a:p>
            <a:pPr marL="624078" indent="-514350">
              <a:buNone/>
            </a:pPr>
            <a:r>
              <a:rPr lang="en-US" sz="2400" dirty="0" smtClean="0">
                <a:latin typeface="Times New Roman" pitchFamily="18" charset="0"/>
                <a:cs typeface="Times New Roman" pitchFamily="18" charset="0"/>
              </a:rPr>
              <a:t> </a:t>
            </a:r>
          </a:p>
          <a:p>
            <a:pPr marL="624078" indent="-514350">
              <a:buFont typeface="Wingdings" pitchFamily="2" charset="2"/>
              <a:buChar char="Ø"/>
            </a:pPr>
            <a:r>
              <a:rPr lang="en-US" sz="2400" dirty="0" smtClean="0">
                <a:solidFill>
                  <a:srgbClr val="002060"/>
                </a:solidFill>
                <a:latin typeface="Times New Roman" pitchFamily="18" charset="0"/>
                <a:cs typeface="Times New Roman" pitchFamily="18" charset="0"/>
              </a:rPr>
              <a:t>Keeping in mind the scarcity and the availability of the resources, those methods of production should be employed that economize as much as possible on the relatively scarce resources. </a:t>
            </a:r>
            <a:endParaRPr lang="en-GB" sz="2400" dirty="0">
              <a:solidFill>
                <a:srgbClr val="002060"/>
              </a:solidFill>
              <a:latin typeface="Times New Roman" pitchFamily="18" charset="0"/>
              <a:cs typeface="Times New Roman" pitchFamily="18" charset="0"/>
            </a:endParaRPr>
          </a:p>
        </p:txBody>
      </p:sp>
      <p:sp>
        <p:nvSpPr>
          <p:cNvPr id="3" name="Title 2"/>
          <p:cNvSpPr>
            <a:spLocks noGrp="1"/>
          </p:cNvSpPr>
          <p:nvPr>
            <p:ph type="title"/>
          </p:nvPr>
        </p:nvSpPr>
        <p:spPr>
          <a:xfrm>
            <a:off x="457200" y="228600"/>
            <a:ext cx="8229600" cy="228600"/>
          </a:xfrm>
        </p:spPr>
        <p:txBody>
          <a:bodyPr>
            <a:noAutofit/>
          </a:bodyPr>
          <a:lstStyle/>
          <a:p>
            <a:r>
              <a:rPr lang="en-GB" sz="2000" dirty="0" smtClean="0">
                <a:solidFill>
                  <a:srgbClr val="FF0000"/>
                </a:solidFill>
                <a:latin typeface="Times New Roman" pitchFamily="18" charset="0"/>
                <a:cs typeface="Times New Roman" pitchFamily="18" charset="0"/>
              </a:rPr>
              <a:t>2. How to produce? </a:t>
            </a:r>
            <a:endParaRPr lang="en-GB"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534400" cy="5867400"/>
          </a:xfrm>
        </p:spPr>
        <p:txBody>
          <a:bodyPr>
            <a:noAutofit/>
          </a:bodyPr>
          <a:lstStyle/>
          <a:p>
            <a:pPr>
              <a:buFont typeface="Wingdings" pitchFamily="2" charset="2"/>
              <a:buChar char="Ø"/>
            </a:pPr>
            <a:r>
              <a:rPr lang="en-US" sz="2000" dirty="0" smtClean="0">
                <a:solidFill>
                  <a:srgbClr val="00B050"/>
                </a:solidFill>
                <a:latin typeface="Times New Roman" pitchFamily="18" charset="0"/>
                <a:cs typeface="Times New Roman" pitchFamily="18" charset="0"/>
              </a:rPr>
              <a:t>Once the problem of what and how to produce are solved, the goods are then produced. </a:t>
            </a:r>
            <a:endParaRPr lang="en-US" sz="2000" dirty="0" smtClean="0">
              <a:latin typeface="Times New Roman" pitchFamily="18" charset="0"/>
              <a:cs typeface="Times New Roman" pitchFamily="18" charset="0"/>
            </a:endParaRPr>
          </a:p>
          <a:p>
            <a:pPr>
              <a:buFont typeface="Wingdings" pitchFamily="2" charset="2"/>
              <a:buChar char="Ø"/>
            </a:pPr>
            <a:r>
              <a:rPr lang="en-US" sz="2000" dirty="0" smtClean="0">
                <a:solidFill>
                  <a:srgbClr val="002060"/>
                </a:solidFill>
                <a:latin typeface="Times New Roman" pitchFamily="18" charset="0"/>
                <a:cs typeface="Times New Roman" pitchFamily="18" charset="0"/>
              </a:rPr>
              <a:t>Because the resources and resulting output of goods is limited, the third basic economic decision, which must be taken, is ‘For Whom to Produce’. </a:t>
            </a:r>
          </a:p>
          <a:p>
            <a:pPr>
              <a:buFont typeface="Wingdings" pitchFamily="2" charset="2"/>
              <a:buChar char="Ø"/>
            </a:pPr>
            <a:r>
              <a:rPr lang="en-US" sz="2000" dirty="0" smtClean="0">
                <a:latin typeface="Times New Roman" pitchFamily="18" charset="0"/>
                <a:cs typeface="Times New Roman" pitchFamily="18" charset="0"/>
              </a:rPr>
              <a:t> </a:t>
            </a:r>
            <a:r>
              <a:rPr lang="en-US" sz="2000" dirty="0" smtClean="0">
                <a:solidFill>
                  <a:srgbClr val="00B0F0"/>
                </a:solidFill>
                <a:latin typeface="Times New Roman" pitchFamily="18" charset="0"/>
                <a:cs typeface="Times New Roman" pitchFamily="18" charset="0"/>
              </a:rPr>
              <a:t>Who should get how much? </a:t>
            </a:r>
            <a:r>
              <a:rPr lang="en-US" sz="2000" dirty="0" smtClean="0">
                <a:solidFill>
                  <a:schemeClr val="accent2"/>
                </a:solidFill>
                <a:latin typeface="Times New Roman" pitchFamily="18" charset="0"/>
                <a:cs typeface="Times New Roman" pitchFamily="18" charset="0"/>
              </a:rPr>
              <a:t>The distribution of national income should be done on the basis of the Marxian principle “ from each according to his ability, to each according to his needs”. </a:t>
            </a:r>
          </a:p>
          <a:p>
            <a:pPr>
              <a:buNone/>
            </a:pPr>
            <a:endParaRPr lang="en-US" sz="2000" dirty="0" smtClean="0">
              <a:latin typeface="Times New Roman" pitchFamily="18" charset="0"/>
              <a:cs typeface="Times New Roman" pitchFamily="18" charset="0"/>
            </a:endParaRPr>
          </a:p>
          <a:p>
            <a:pPr>
              <a:buFont typeface="Wingdings" pitchFamily="2" charset="2"/>
              <a:buChar char="Ø"/>
            </a:pPr>
            <a:r>
              <a:rPr lang="en-US" sz="2000" dirty="0" smtClean="0">
                <a:solidFill>
                  <a:srgbClr val="00B050"/>
                </a:solidFill>
                <a:latin typeface="Times New Roman" pitchFamily="18" charset="0"/>
                <a:cs typeface="Times New Roman" pitchFamily="18" charset="0"/>
              </a:rPr>
              <a:t>Equality seems an option. But the problem is that equality in the distribution of national product or income may adversely affect the incentive to produce more. If this incentive is destroyed or greatly diminished as a result of promoting equality, the total national output available for sharing may be so much smaller that the living standards of all may go down.</a:t>
            </a:r>
          </a:p>
          <a:p>
            <a:pPr>
              <a:buNone/>
            </a:pPr>
            <a:r>
              <a:rPr lang="en-US" sz="2000" dirty="0" smtClean="0">
                <a:solidFill>
                  <a:srgbClr val="00B050"/>
                </a:solidFill>
                <a:latin typeface="Times New Roman" pitchFamily="18" charset="0"/>
                <a:cs typeface="Times New Roman" pitchFamily="18" charset="0"/>
              </a:rPr>
              <a:t> </a:t>
            </a:r>
          </a:p>
          <a:p>
            <a:pPr>
              <a:buFont typeface="Wingdings" pitchFamily="2" charset="2"/>
              <a:buChar char="Ø"/>
            </a:pPr>
            <a:r>
              <a:rPr lang="en-US" sz="2000" dirty="0" smtClean="0">
                <a:solidFill>
                  <a:srgbClr val="7030A0"/>
                </a:solidFill>
                <a:latin typeface="Times New Roman" pitchFamily="18" charset="0"/>
                <a:cs typeface="Times New Roman" pitchFamily="18" charset="0"/>
              </a:rPr>
              <a:t>Thus it follows that the basic economic problem faced by any society is the allocation of scare resources among competing uses for the satisfaction of unlimited human wants.</a:t>
            </a:r>
          </a:p>
        </p:txBody>
      </p:sp>
      <p:sp>
        <p:nvSpPr>
          <p:cNvPr id="3" name="Title 2"/>
          <p:cNvSpPr>
            <a:spLocks noGrp="1"/>
          </p:cNvSpPr>
          <p:nvPr>
            <p:ph type="title"/>
          </p:nvPr>
        </p:nvSpPr>
        <p:spPr>
          <a:xfrm>
            <a:off x="457200" y="228600"/>
            <a:ext cx="8229600" cy="228600"/>
          </a:xfrm>
        </p:spPr>
        <p:txBody>
          <a:bodyPr>
            <a:noAutofit/>
          </a:bodyPr>
          <a:lstStyle/>
          <a:p>
            <a:r>
              <a:rPr lang="en-GB" sz="2000" dirty="0" smtClean="0">
                <a:solidFill>
                  <a:srgbClr val="FF0000"/>
                </a:solidFill>
                <a:latin typeface="Times New Roman" pitchFamily="18" charset="0"/>
                <a:cs typeface="Times New Roman" pitchFamily="18" charset="0"/>
              </a:rPr>
              <a:t>3. For whom to produce?</a:t>
            </a:r>
            <a:endParaRPr lang="en-GB"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a:buFont typeface="Wingdings" pitchFamily="2" charset="2"/>
              <a:buChar char="Ø"/>
            </a:pPr>
            <a:r>
              <a:rPr lang="en-US" sz="2000" dirty="0" smtClean="0">
                <a:solidFill>
                  <a:srgbClr val="00B050"/>
                </a:solidFill>
                <a:latin typeface="Times New Roman" pitchFamily="18" charset="0"/>
                <a:cs typeface="Times New Roman" pitchFamily="18" charset="0"/>
              </a:rPr>
              <a:t>Scarcity of resources having alternative uses in relation to unlimited human wants gives rise to an economic problem (i.e. problem of choice).</a:t>
            </a:r>
          </a:p>
          <a:p>
            <a:pPr>
              <a:buNone/>
            </a:pPr>
            <a:endParaRPr lang="en-US" sz="2000" dirty="0" smtClean="0">
              <a:solidFill>
                <a:srgbClr val="00B050"/>
              </a:solidFill>
              <a:latin typeface="Times New Roman" pitchFamily="18" charset="0"/>
              <a:cs typeface="Times New Roman" pitchFamily="18" charset="0"/>
            </a:endParaRPr>
          </a:p>
          <a:p>
            <a:pPr>
              <a:buFont typeface="Wingdings" pitchFamily="2" charset="2"/>
              <a:buChar char="Ø"/>
            </a:pPr>
            <a:r>
              <a:rPr lang="en-US" sz="2000" dirty="0" smtClean="0">
                <a:solidFill>
                  <a:srgbClr val="7030A0"/>
                </a:solidFill>
                <a:latin typeface="Times New Roman" pitchFamily="18" charset="0"/>
                <a:cs typeface="Times New Roman" pitchFamily="18" charset="0"/>
              </a:rPr>
              <a:t>In other words, scarcity and choice go together which means when ever there is question of scarce resources, there arises a problem of choice.</a:t>
            </a:r>
          </a:p>
          <a:p>
            <a:pPr>
              <a:buFont typeface="Wingdings" pitchFamily="2" charset="2"/>
              <a:buChar char="Ø"/>
            </a:pPr>
            <a:r>
              <a:rPr lang="en-US" sz="2000" dirty="0" smtClean="0">
                <a:solidFill>
                  <a:schemeClr val="accent1"/>
                </a:solidFill>
                <a:latin typeface="Times New Roman" pitchFamily="18" charset="0"/>
                <a:cs typeface="Times New Roman" pitchFamily="18" charset="0"/>
              </a:rPr>
              <a:t>Therefore, an economy has to make a choice among its available resources, in the best possible manner. </a:t>
            </a:r>
          </a:p>
          <a:p>
            <a:pPr>
              <a:buFont typeface="Wingdings" pitchFamily="2" charset="2"/>
              <a:buChar char="Ø"/>
            </a:pPr>
            <a:r>
              <a:rPr lang="en-US" sz="2000" dirty="0" smtClean="0">
                <a:solidFill>
                  <a:srgbClr val="FFC000"/>
                </a:solidFill>
                <a:latin typeface="Times New Roman" pitchFamily="18" charset="0"/>
                <a:cs typeface="Times New Roman" pitchFamily="18" charset="0"/>
              </a:rPr>
              <a:t>Efforts are required to be made to economies limited resources by allocating them in such a way as to produce maximum output to satisfy maximum wants.</a:t>
            </a:r>
          </a:p>
          <a:p>
            <a:pPr>
              <a:buNone/>
            </a:pPr>
            <a:endParaRPr lang="en-US" sz="2000" dirty="0" smtClean="0">
              <a:solidFill>
                <a:schemeClr val="accent1"/>
              </a:solidFill>
              <a:latin typeface="Times New Roman" pitchFamily="18" charset="0"/>
              <a:cs typeface="Times New Roman" pitchFamily="18" charset="0"/>
            </a:endParaRPr>
          </a:p>
          <a:p>
            <a:pPr>
              <a:buFont typeface="Wingdings" pitchFamily="2" charset="2"/>
              <a:buChar char="Ø"/>
            </a:pPr>
            <a:r>
              <a:rPr lang="en-US" sz="2000" dirty="0" smtClean="0">
                <a:solidFill>
                  <a:srgbClr val="FF0000"/>
                </a:solidFill>
                <a:latin typeface="Times New Roman" pitchFamily="18" charset="0"/>
                <a:cs typeface="Times New Roman" pitchFamily="18" charset="0"/>
              </a:rPr>
              <a:t>What do you mean by problem of economising of resources?</a:t>
            </a:r>
          </a:p>
          <a:p>
            <a:pPr>
              <a:buFont typeface="Wingdings" pitchFamily="2" charset="2"/>
              <a:buChar char="Ø"/>
            </a:pPr>
            <a:r>
              <a:rPr lang="en-US" sz="2000" dirty="0" smtClean="0">
                <a:solidFill>
                  <a:srgbClr val="00B050"/>
                </a:solidFill>
                <a:latin typeface="Times New Roman" pitchFamily="18" charset="0"/>
                <a:cs typeface="Times New Roman" pitchFamily="18" charset="0"/>
              </a:rPr>
              <a:t>Making best use of the available resources is known as the problem of economising of resources.</a:t>
            </a:r>
          </a:p>
          <a:p>
            <a:pPr>
              <a:buFont typeface="Wingdings" pitchFamily="2" charset="2"/>
              <a:buChar char="Ø"/>
            </a:pPr>
            <a:endParaRPr lang="en-US" sz="2000" dirty="0" smtClean="0">
              <a:solidFill>
                <a:schemeClr val="accent1"/>
              </a:solidFill>
              <a:latin typeface="Times New Roman" pitchFamily="18" charset="0"/>
              <a:cs typeface="Times New Roman" pitchFamily="18" charset="0"/>
            </a:endParaRPr>
          </a:p>
          <a:p>
            <a:pPr>
              <a:buNone/>
            </a:pPr>
            <a:endParaRPr lang="en-GB" sz="2000" dirty="0" smtClean="0">
              <a:solidFill>
                <a:srgbClr val="00B050"/>
              </a:solidFill>
              <a:latin typeface="Times New Roman" pitchFamily="18" charset="0"/>
              <a:cs typeface="Times New Roman" pitchFamily="18" charset="0"/>
            </a:endParaRPr>
          </a:p>
        </p:txBody>
      </p:sp>
      <p:sp>
        <p:nvSpPr>
          <p:cNvPr id="3" name="Title 2"/>
          <p:cNvSpPr>
            <a:spLocks noGrp="1"/>
          </p:cNvSpPr>
          <p:nvPr>
            <p:ph type="title"/>
          </p:nvPr>
        </p:nvSpPr>
        <p:spPr>
          <a:xfrm>
            <a:off x="685800" y="304800"/>
            <a:ext cx="8229600" cy="304800"/>
          </a:xfrm>
        </p:spPr>
        <p:txBody>
          <a:bodyPr>
            <a:noAutofit/>
          </a:bodyPr>
          <a:lstStyle/>
          <a:p>
            <a:r>
              <a:rPr lang="en-US" sz="2000" dirty="0" smtClean="0">
                <a:solidFill>
                  <a:srgbClr val="FF0000"/>
                </a:solidFill>
                <a:latin typeface="Times New Roman" pitchFamily="18" charset="0"/>
                <a:cs typeface="Times New Roman" pitchFamily="18" charset="0"/>
              </a:rPr>
              <a:t/>
            </a:r>
            <a:br>
              <a:rPr lang="en-US" sz="2000" dirty="0" smtClean="0">
                <a:solidFill>
                  <a:srgbClr val="FF0000"/>
                </a:solidFill>
                <a:latin typeface="Times New Roman" pitchFamily="18" charset="0"/>
                <a:cs typeface="Times New Roman" pitchFamily="18" charset="0"/>
              </a:rPr>
            </a:br>
            <a:r>
              <a:rPr lang="en-GB" sz="2000" dirty="0" smtClean="0">
                <a:solidFill>
                  <a:srgbClr val="FF0000"/>
                </a:solidFill>
                <a:latin typeface="Times New Roman" pitchFamily="18" charset="0"/>
                <a:cs typeface="Times New Roman" pitchFamily="18" charset="0"/>
              </a:rPr>
              <a:t> How does scarcity and choice go together?</a:t>
            </a:r>
            <a:br>
              <a:rPr lang="en-GB" sz="2000" dirty="0" smtClean="0">
                <a:solidFill>
                  <a:srgbClr val="FF0000"/>
                </a:solidFill>
                <a:latin typeface="Times New Roman" pitchFamily="18" charset="0"/>
                <a:cs typeface="Times New Roman" pitchFamily="18" charset="0"/>
              </a:rPr>
            </a:br>
            <a:endParaRPr lang="en-GB" sz="20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buNone/>
            </a:pPr>
            <a:r>
              <a:rPr lang="en-US" dirty="0" smtClean="0"/>
              <a:t> </a:t>
            </a:r>
          </a:p>
          <a:p>
            <a:pPr>
              <a:buNone/>
            </a:pPr>
            <a:endParaRPr lang="en-US" dirty="0" smtClean="0"/>
          </a:p>
          <a:p>
            <a:pPr>
              <a:buNone/>
            </a:pPr>
            <a:r>
              <a:rPr lang="en-US" sz="4800" b="1" i="1" dirty="0" smtClean="0"/>
              <a:t>		</a:t>
            </a:r>
          </a:p>
          <a:p>
            <a:pPr>
              <a:buNone/>
            </a:pPr>
            <a:r>
              <a:rPr lang="en-US" sz="4800" b="1" i="1" dirty="0" smtClean="0"/>
              <a:t>			</a:t>
            </a:r>
            <a:r>
              <a:rPr lang="en-US" sz="4800" b="1" dirty="0" smtClean="0"/>
              <a:t>The End</a:t>
            </a:r>
          </a:p>
          <a:p>
            <a:pPr>
              <a:buNone/>
            </a:pPr>
            <a:r>
              <a:rPr lang="en-US" sz="4800" b="1" dirty="0" smtClean="0"/>
              <a:t>				Thank You</a:t>
            </a:r>
            <a:endParaRPr lang="en-US" sz="4800" b="1"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1580</TotalTime>
  <Words>791</Words>
  <Application>Microsoft Office PowerPoint</Application>
  <PresentationFormat>On-screen Show (4:3)</PresentationFormat>
  <Paragraphs>60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Slide 1</vt:lpstr>
      <vt:lpstr> What is economic problem?  </vt:lpstr>
      <vt:lpstr> Central Problems of an Economy</vt:lpstr>
      <vt:lpstr>2. How to produce? </vt:lpstr>
      <vt:lpstr>3. For whom to produce?</vt:lpstr>
      <vt:lpstr>  How does scarcity and choice go together? </vt:lpstr>
      <vt:lpstr>Slide 7</vt:lpstr>
    </vt:vector>
  </TitlesOfParts>
  <Company>MICRO-TECH POINT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Study on the Changing pattern of Climatic factors and its effects on the Agricultural Production in Assam  </dc:title>
  <dc:creator>MICRO-TECH POINT</dc:creator>
  <cp:lastModifiedBy>Gwmwthao</cp:lastModifiedBy>
  <cp:revision>187</cp:revision>
  <dcterms:created xsi:type="dcterms:W3CDTF">2015-09-25T13:03:40Z</dcterms:created>
  <dcterms:modified xsi:type="dcterms:W3CDTF">2023-08-31T04:18:01Z</dcterms:modified>
</cp:coreProperties>
</file>