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91" r:id="rId2"/>
    <p:sldId id="294" r:id="rId3"/>
    <p:sldId id="289" r:id="rId4"/>
    <p:sldId id="290" r:id="rId5"/>
    <p:sldId id="292" r:id="rId6"/>
    <p:sldId id="293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19" autoAdjust="0"/>
    <p:restoredTop sz="52951" autoAdjust="0"/>
  </p:normalViewPr>
  <p:slideViewPr>
    <p:cSldViewPr>
      <p:cViewPr varScale="1">
        <p:scale>
          <a:sx n="88" d="100"/>
          <a:sy n="88" d="100"/>
        </p:scale>
        <p:origin x="-128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BEBA3-DCEE-4750-A4F5-584FD574D82B}" type="datetimeFigureOut">
              <a:rPr lang="en-US" smtClean="0"/>
              <a:pPr/>
              <a:t>9/23/2023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5BFC3C-10BD-4590-BE96-5CF2129A81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4F6B40-C28F-4865-8856-03D5CF5160E2}" type="datetimeFigureOut">
              <a:rPr lang="en-US" smtClean="0"/>
              <a:pPr/>
              <a:t>9/23/2023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6CCC1A-ABE6-4BBF-9554-B793235DE2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F6B40-C28F-4865-8856-03D5CF5160E2}" type="datetimeFigureOut">
              <a:rPr lang="en-US" smtClean="0"/>
              <a:pPr/>
              <a:t>9/23/2023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6CCC1A-ABE6-4BBF-9554-B793235DE2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F6B40-C28F-4865-8856-03D5CF5160E2}" type="datetimeFigureOut">
              <a:rPr lang="en-US" smtClean="0"/>
              <a:pPr/>
              <a:t>9/23/2023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6CCC1A-ABE6-4BBF-9554-B793235DE2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F6B40-C28F-4865-8856-03D5CF5160E2}" type="datetimeFigureOut">
              <a:rPr lang="en-US" smtClean="0"/>
              <a:pPr/>
              <a:t>9/23/2023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6CCC1A-ABE6-4BBF-9554-B793235DE24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F6B40-C28F-4865-8856-03D5CF5160E2}" type="datetimeFigureOut">
              <a:rPr lang="en-US" smtClean="0"/>
              <a:pPr/>
              <a:t>9/23/2023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6CCC1A-ABE6-4BBF-9554-B793235DE24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F6B40-C28F-4865-8856-03D5CF5160E2}" type="datetimeFigureOut">
              <a:rPr lang="en-US" smtClean="0"/>
              <a:pPr/>
              <a:t>9/23/2023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6CCC1A-ABE6-4BBF-9554-B793235DE24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F6B40-C28F-4865-8856-03D5CF5160E2}" type="datetimeFigureOut">
              <a:rPr lang="en-US" smtClean="0"/>
              <a:pPr/>
              <a:t>9/23/2023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6CCC1A-ABE6-4BBF-9554-B793235DE2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F6B40-C28F-4865-8856-03D5CF5160E2}" type="datetimeFigureOut">
              <a:rPr lang="en-US" smtClean="0"/>
              <a:pPr/>
              <a:t>9/23/2023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6CCC1A-ABE6-4BBF-9554-B793235DE24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F6B40-C28F-4865-8856-03D5CF5160E2}" type="datetimeFigureOut">
              <a:rPr lang="en-US" smtClean="0"/>
              <a:pPr/>
              <a:t>9/23/2023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6CCC1A-ABE6-4BBF-9554-B793235DE2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94F6B40-C28F-4865-8856-03D5CF5160E2}" type="datetimeFigureOut">
              <a:rPr lang="en-US" smtClean="0"/>
              <a:pPr/>
              <a:t>9/23/2023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6CCC1A-ABE6-4BBF-9554-B793235DE2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4F6B40-C28F-4865-8856-03D5CF5160E2}" type="datetimeFigureOut">
              <a:rPr lang="en-US" smtClean="0"/>
              <a:pPr/>
              <a:t>9/23/2023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6CCC1A-ABE6-4BBF-9554-B793235DE24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94F6B40-C28F-4865-8856-03D5CF5160E2}" type="datetimeFigureOut">
              <a:rPr lang="en-US" smtClean="0"/>
              <a:pPr/>
              <a:t>9/23/2023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6CCC1A-ABE6-4BBF-9554-B793235DE2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9091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GB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GB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GB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Financial System-Introduction</a:t>
            </a:r>
          </a:p>
          <a:p>
            <a:pPr algn="ctr">
              <a:buNone/>
            </a:pPr>
            <a:endParaRPr lang="en-GB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GB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GB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Prepared 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pPr algn="ctr">
              <a:buNone/>
            </a:pPr>
            <a:r>
              <a:rPr lang="en-GB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Dr. Ranjit Basumatary</a:t>
            </a:r>
          </a:p>
          <a:p>
            <a:pPr algn="ctr">
              <a:buNone/>
            </a:pPr>
            <a:r>
              <a:rPr lang="en-GB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HOD &amp;Assistant Professor</a:t>
            </a:r>
          </a:p>
          <a:p>
            <a:pPr algn="ctr">
              <a:buNone/>
            </a:pPr>
            <a:r>
              <a:rPr lang="en-GB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Department of Economics</a:t>
            </a:r>
          </a:p>
          <a:p>
            <a:pPr algn="ctr">
              <a:buNone/>
            </a:pPr>
            <a:r>
              <a:rPr lang="en-GB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Bengtol College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5410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GB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 financial system is a complex, well-integrated set of sub-systems of financial institutions, markets, instruments and services which facilitates the transfers and allocation of funds, efficiently and effectively.  </a:t>
            </a:r>
          </a:p>
          <a:p>
            <a:pPr>
              <a:buNone/>
            </a:pP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Formal and Informal Financial Systems: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The financial systems of most of the developing countries are characterised by the co-existence and co-operation between the formal and informal financial sectors. This co-existence  of two sectors is commonly referred to as “Financial dualism”.</a:t>
            </a:r>
          </a:p>
          <a:p>
            <a:pPr>
              <a:buNone/>
            </a:pPr>
            <a:endParaRPr lang="en-GB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formal financial sector is characterised by the presence of an organized, institutional and regulated system which caters to the financial needs of the modern spheres of economy.</a:t>
            </a:r>
          </a:p>
          <a:p>
            <a:pPr>
              <a:buNone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informal financial sector is characterised by the presence of unorganised, non-institutional, and non-regulated system dealing with the traditional and rural spheres of the economy</a:t>
            </a: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GB" sz="24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04800"/>
          </a:xfrm>
        </p:spPr>
        <p:txBody>
          <a:bodyPr>
            <a:noAutofit/>
          </a:bodyPr>
          <a:lstStyle/>
          <a:p>
            <a:r>
              <a:rPr lang="en-GB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FINANCIAL SYSTEM-AN INTRODUCTION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533400"/>
            <a:ext cx="8610600" cy="5791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The Indian financial system can also broadly classified into formal (organized) and informal (unorganised) financial system.</a:t>
            </a:r>
          </a:p>
          <a:p>
            <a:pPr>
              <a:buNone/>
            </a:pPr>
            <a:endParaRPr lang="en-GB" sz="2000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formal financial system comes under the purview of the Ministry of Finance (MOF), Reserve Bank of India (RBI), Securities and Exchange Board of India (SEBI), and other regulatory  bodies.</a:t>
            </a:r>
          </a:p>
          <a:p>
            <a:pPr>
              <a:buNone/>
            </a:pP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The informal financial system consists of:</a:t>
            </a:r>
          </a:p>
          <a:p>
            <a:pPr marL="509778" indent="-400050">
              <a:buAutoNum type="romanLcParenBoth"/>
            </a:pPr>
            <a:r>
              <a:rPr lang="en-GB" sz="2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Individual money lenders such as neighbours, relatives, landlords, traders and so on.</a:t>
            </a:r>
          </a:p>
          <a:p>
            <a:pPr marL="509778" indent="-400050">
              <a:buAutoNum type="romanLcParenBoth"/>
            </a:pP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Groups of  persons operating as “funds”, or “associations”. These groups function under a system of their own rules. They use names such as “fixed fund”, “association”, “saving club”, and so on.</a:t>
            </a:r>
          </a:p>
          <a:p>
            <a:pPr marL="509778" indent="-400050">
              <a:buAutoNum type="romanLcParenBoth"/>
            </a:pPr>
            <a:r>
              <a:rPr lang="en-GB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Partnership firms  consisting of local brokers, pawnbrokers, and non-bank financial intermediaries such as finance, investment, and chit-fund companies.</a:t>
            </a:r>
          </a:p>
          <a:p>
            <a:pPr marL="509778" indent="-400050">
              <a:buAutoNum type="romanLcParenBoth"/>
            </a:pP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09778" indent="-400050">
              <a:buAutoNum type="romanLcParenBoth"/>
            </a:pP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Autofit/>
          </a:bodyPr>
          <a:lstStyle/>
          <a:p>
            <a:r>
              <a:rPr lang="en-GB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THE INDIAN FINANCIAL SYSTEM</a:t>
            </a:r>
            <a:br>
              <a:rPr lang="en-GB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GB" sz="20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>
            <a:normAutofit lnSpcReduction="10000"/>
          </a:bodyPr>
          <a:lstStyle/>
          <a:p>
            <a:pPr marL="624078" indent="-514350">
              <a:buNone/>
            </a:pPr>
            <a:r>
              <a:rPr lang="en-GB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(i) Financial institutions: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Financial institutions are intermediaries that mobilize savings and facilitates the allocation of funds in an efficient manner.  Financial institutions can be classified as-</a:t>
            </a:r>
          </a:p>
          <a:p>
            <a:pPr marL="624078" indent="-514350"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Banking and non-banking financial institutions: </a:t>
            </a:r>
            <a:r>
              <a:rPr lang="en-GB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Banking institutions are creators of credit while non-banking financial institutions are  purveyors of credit. </a:t>
            </a:r>
          </a:p>
          <a:p>
            <a:pPr marL="624078" indent="-514350"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Liabilities of the banks are part of the money supply, this may not be true of non-banking financial institutions.</a:t>
            </a:r>
          </a:p>
          <a:p>
            <a:pPr marL="624078" indent="-514350"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 India non-banking financial institutions are like  </a:t>
            </a:r>
            <a:r>
              <a:rPr lang="en-GB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HFCs, NBFCs, DFIs</a:t>
            </a:r>
            <a:r>
              <a:rPr lang="en-GB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Term-finance institutions like  IDBI, IFCI, ICICI, SIDBI</a:t>
            </a:r>
          </a:p>
          <a:p>
            <a:pPr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Specialised finance institutions like EXIM, TFCI, NHB, IDFC, NABARD, ICICI Venture</a:t>
            </a:r>
          </a:p>
          <a:p>
            <a:pPr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Investment institutions in the business of mutual fund like UTI, Public Sector and Private sector Mutual Funds and insurance activity like LIC, GIC and is subsidiaries.</a:t>
            </a:r>
          </a:p>
          <a:p>
            <a:pPr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State-level financial institutions: These are owned and managed by the state government such as SFCs, SIDCs </a:t>
            </a:r>
            <a:endParaRPr lang="en-GB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228600"/>
          </a:xfrm>
        </p:spPr>
        <p:txBody>
          <a:bodyPr>
            <a:no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COMPONENTS OF FINANCIAL SYSTEM</a:t>
            </a:r>
            <a:endParaRPr lang="en-GB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(ii) Financial Markets: </a:t>
            </a:r>
            <a:endParaRPr lang="en-GB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Financial markets are a mechanism enabling participants to deal in financial claims.</a:t>
            </a:r>
          </a:p>
          <a:p>
            <a:pPr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Financial markets also provide a facility in which their demand and requirement interact to set a price for such claims.</a:t>
            </a:r>
          </a:p>
          <a:p>
            <a:pPr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 India, the main organised financial markets are money market and capital market. The first is a market for short term securities while the second is a market for long term securities.</a:t>
            </a:r>
          </a:p>
          <a:p>
            <a:pPr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It can also be classified as primary market and secondary market. The primary market deals in new issues while the secondary market is meant for trading in outstanding or existing securities.</a:t>
            </a:r>
          </a:p>
          <a:p>
            <a:pPr>
              <a:buFont typeface="Wingdings" pitchFamily="2" charset="2"/>
              <a:buChar char="Ø"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Secondary market: OTC and Exchange Traded Market. In OTC market spot trades are negotiated and traded for immediate delivery and payment while in exchange traded market trading takes place over a trading cycle in stock exchanges.</a:t>
            </a:r>
          </a:p>
          <a:p>
            <a:pPr>
              <a:buNone/>
            </a:pPr>
            <a:endParaRPr lang="en-GB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Continued....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(iii) Financial Instruments: </a:t>
            </a:r>
            <a:r>
              <a:rPr lang="en-GB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Financial instruments is a claim against a person  or an institutions for the payment at a future date a sum of money or a periodic payment in the form of interest  or dividend.</a:t>
            </a:r>
          </a:p>
          <a:p>
            <a:pPr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Financial securities: Primary securities-equity shares and debentures; Secondary securities-Bank deposits, Mutual Fund units, Insurance Policies.</a:t>
            </a:r>
          </a:p>
          <a:p>
            <a:pPr>
              <a:buNone/>
            </a:pPr>
            <a:r>
              <a:rPr lang="en-GB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(iv) Financial services: </a:t>
            </a:r>
            <a:r>
              <a:rPr lang="en-GB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Financial intermediaries provide key financial services such as merchant banking, leasing, hire purchase, credit rating, and son.</a:t>
            </a:r>
          </a:p>
          <a:p>
            <a:pPr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Financial services rendered by the financial intermediaries bridge the gap bridge the gap between lack of knowledge on the part of investors and increasing sophistication of financial instruments and markets.</a:t>
            </a:r>
          </a:p>
          <a:p>
            <a:pPr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Financial services are vital for creation of firms, industrial expansion and economic growth.</a:t>
            </a:r>
          </a:p>
          <a:p>
            <a:pPr>
              <a:buNone/>
            </a:pPr>
            <a:endParaRPr lang="en-GB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Autofit/>
          </a:bodyPr>
          <a:lstStyle/>
          <a:p>
            <a:r>
              <a:rPr lang="en-GB" sz="2000" b="0" dirty="0" smtClean="0">
                <a:latin typeface="Times New Roman" pitchFamily="18" charset="0"/>
                <a:cs typeface="Times New Roman" pitchFamily="18" charset="0"/>
              </a:rPr>
              <a:t>Continued...</a:t>
            </a:r>
            <a:endParaRPr lang="en-GB" sz="20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800" b="1" i="1" dirty="0" smtClean="0"/>
              <a:t>		</a:t>
            </a:r>
          </a:p>
          <a:p>
            <a:pPr>
              <a:buNone/>
            </a:pPr>
            <a:r>
              <a:rPr lang="en-US" sz="4800" b="1" i="1" dirty="0" smtClean="0"/>
              <a:t>			</a:t>
            </a:r>
            <a:r>
              <a:rPr lang="en-US" sz="4800" b="1" dirty="0" smtClean="0"/>
              <a:t>The End</a:t>
            </a:r>
          </a:p>
          <a:p>
            <a:pPr>
              <a:buNone/>
            </a:pPr>
            <a:r>
              <a:rPr lang="en-US" sz="4800" b="1" dirty="0" smtClean="0"/>
              <a:t>				Thank You</a:t>
            </a:r>
            <a:endParaRPr lang="en-US" sz="4800" b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1352</TotalTime>
  <Words>650</Words>
  <Application>Microsoft Office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Slide 1</vt:lpstr>
      <vt:lpstr>FINANCIAL SYSTEM-AN INTRODUCTION</vt:lpstr>
      <vt:lpstr> 2. THE INDIAN FINANCIAL SYSTEM </vt:lpstr>
      <vt:lpstr>3. COMPONENTS OF FINANCIAL SYSTEM</vt:lpstr>
      <vt:lpstr>Continued....</vt:lpstr>
      <vt:lpstr>Continued...</vt:lpstr>
      <vt:lpstr>Slide 7</vt:lpstr>
    </vt:vector>
  </TitlesOfParts>
  <Company>MICRO-TECH POINT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 Study on the Changing pattern of Climatic factors and its effects on the Agricultural Production in Assam  </dc:title>
  <dc:creator>MICRO-TECH POINT</dc:creator>
  <cp:lastModifiedBy>Gwmwthao</cp:lastModifiedBy>
  <cp:revision>145</cp:revision>
  <dcterms:created xsi:type="dcterms:W3CDTF">2015-09-25T13:03:40Z</dcterms:created>
  <dcterms:modified xsi:type="dcterms:W3CDTF">2023-09-23T07:14:55Z</dcterms:modified>
</cp:coreProperties>
</file>