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A6732E4-4942-4574-ADB6-ED28E5B33931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DD7009-7298-4A25-B071-D361FBCC4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68" y="3929066"/>
            <a:ext cx="4200532" cy="1709734"/>
          </a:xfrm>
        </p:spPr>
        <p:txBody>
          <a:bodyPr>
            <a:noAutofit/>
          </a:bodyPr>
          <a:lstStyle/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Imprint MT Shadow" pitchFamily="82" charset="0"/>
              </a:rPr>
              <a:t>By-</a:t>
            </a:r>
          </a:p>
          <a:p>
            <a:r>
              <a:rPr lang="en-US" sz="2400" b="1" dirty="0" err="1" smtClean="0">
                <a:solidFill>
                  <a:schemeClr val="bg1"/>
                </a:solidFill>
                <a:latin typeface="Imprint MT Shadow" pitchFamily="82" charset="0"/>
              </a:rPr>
              <a:t>Rimush</a:t>
            </a:r>
            <a:r>
              <a:rPr lang="en-US" sz="2400" b="1" dirty="0" smtClean="0">
                <a:solidFill>
                  <a:schemeClr val="bg1"/>
                </a:solidFill>
                <a:latin typeface="Imprint MT Shadow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Imprint MT Shadow" pitchFamily="82" charset="0"/>
              </a:rPr>
              <a:t>Narzary</a:t>
            </a:r>
            <a:endParaRPr lang="en-US" sz="2400" b="1" dirty="0">
              <a:solidFill>
                <a:schemeClr val="bg1"/>
              </a:solidFill>
              <a:latin typeface="Imprint MT Shadow" pitchFamily="82" charset="0"/>
            </a:endParaRPr>
          </a:p>
          <a:p>
            <a:r>
              <a:rPr lang="en-US" sz="2400" b="1" dirty="0" err="1">
                <a:solidFill>
                  <a:schemeClr val="bg1"/>
                </a:solidFill>
                <a:latin typeface="Imprint MT Shadow" pitchFamily="82" charset="0"/>
              </a:rPr>
              <a:t>Asstt</a:t>
            </a:r>
            <a:r>
              <a:rPr lang="en-US" sz="2400" b="1" dirty="0">
                <a:solidFill>
                  <a:schemeClr val="bg1"/>
                </a:solidFill>
                <a:latin typeface="Imprint MT Shadow" pitchFamily="82" charset="0"/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  <a:latin typeface="Imprint MT Shadow" pitchFamily="82" charset="0"/>
              </a:rPr>
              <a:t>Professors</a:t>
            </a:r>
            <a:endParaRPr lang="en-US" sz="2400" b="1" dirty="0">
              <a:solidFill>
                <a:schemeClr val="bg1"/>
              </a:solidFill>
              <a:latin typeface="Imprint MT Shadow" pitchFamily="82" charset="0"/>
            </a:endParaRPr>
          </a:p>
          <a:p>
            <a:r>
              <a:rPr lang="en-US" sz="2400" b="1" dirty="0" err="1">
                <a:solidFill>
                  <a:schemeClr val="bg1"/>
                </a:solidFill>
                <a:latin typeface="Imprint MT Shadow" pitchFamily="82" charset="0"/>
              </a:rPr>
              <a:t>Bengtol</a:t>
            </a:r>
            <a:r>
              <a:rPr lang="en-US" sz="2400" b="1" dirty="0">
                <a:solidFill>
                  <a:schemeClr val="bg1"/>
                </a:solidFill>
                <a:latin typeface="Imprint MT Shadow" pitchFamily="82" charset="0"/>
              </a:rPr>
              <a:t> College, </a:t>
            </a:r>
            <a:r>
              <a:rPr lang="en-US" sz="2400" b="1" dirty="0" err="1" smtClean="0">
                <a:solidFill>
                  <a:schemeClr val="bg1"/>
                </a:solidFill>
                <a:latin typeface="Imprint MT Shadow" pitchFamily="82" charset="0"/>
              </a:rPr>
              <a:t>Bengtol</a:t>
            </a:r>
            <a:endParaRPr lang="en-US" sz="2400" b="1" dirty="0">
              <a:solidFill>
                <a:schemeClr val="bg1"/>
              </a:solidFill>
              <a:latin typeface="Imprint MT Shadow" pitchFamily="8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00100" y="928670"/>
            <a:ext cx="6786610" cy="27146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CONCEPT OF </a:t>
            </a:r>
          </a:p>
          <a:p>
            <a:pPr algn="ctr"/>
            <a:r>
              <a:rPr lang="en-US" sz="2800" smtClean="0">
                <a:solidFill>
                  <a:srgbClr val="FF0000"/>
                </a:solidFill>
              </a:rPr>
              <a:t>NARROW &amp; BROADER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MEANING OF EDUCATION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94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Thanks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857224" y="571480"/>
            <a:ext cx="7715304" cy="5715040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Introduction:</a:t>
            </a:r>
            <a:endParaRPr lang="en-US" sz="2800" dirty="0" smtClean="0">
              <a:solidFill>
                <a:srgbClr val="C00000"/>
              </a:solidFill>
              <a:latin typeface="Modern No. 20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It is very difficult to give a definite meaning of the term ‘Education’ as it is an abstract entity and its concept is dynamic.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It is a continuous process of evaluation and at every stage </a:t>
            </a:r>
            <a:r>
              <a:rPr lang="en-US" sz="280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it </a:t>
            </a:r>
            <a:r>
              <a:rPr lang="en-US" sz="280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has </a:t>
            </a:r>
            <a:r>
              <a:rPr lang="en-US" sz="2800" dirty="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a different meaning according to conditions, then prevailing</a:t>
            </a:r>
            <a:r>
              <a:rPr lang="en-US" sz="2400" dirty="0" smtClean="0">
                <a:solidFill>
                  <a:srgbClr val="C00000"/>
                </a:solidFill>
                <a:latin typeface="Modern No. 20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C00000"/>
              </a:solidFill>
              <a:latin typeface="Modern No. 20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/>
          <p:cNvSpPr/>
          <p:nvPr/>
        </p:nvSpPr>
        <p:spPr>
          <a:xfrm>
            <a:off x="1142976" y="642918"/>
            <a:ext cx="6429420" cy="4643470"/>
          </a:xfrm>
          <a:prstGeom prst="trapezoi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education is provided under the premises of schools, colleges and universities.</a:t>
            </a: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/>
          <p:cNvSpPr/>
          <p:nvPr/>
        </p:nvSpPr>
        <p:spPr>
          <a:xfrm>
            <a:off x="785786" y="642918"/>
            <a:ext cx="7000924" cy="5286412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Education is limited under the educational institutions.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It does  not include the outside of four walls of  classroom institution.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Narrow meaning of education emphasizes on bookish knowledge.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928662" y="571480"/>
            <a:ext cx="7358114" cy="4857784"/>
          </a:xfrm>
          <a:prstGeom prst="round2Same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 its narrow sense, Education means</a:t>
            </a:r>
            <a:r>
              <a:rPr lang="en-US" sz="2800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 </a:t>
            </a: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Schooling</a:t>
            </a: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Here, everything is systematic, prefix and predetermined. The curriculum, methods of teaching, examination and teacher are prefix and predetermined. It is a systematic process to achieve the definite goals of education through classroom instruction.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1472" y="1285860"/>
            <a:ext cx="7500990" cy="36433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C00000"/>
                </a:solidFill>
                <a:latin typeface="Droid Serif"/>
                <a:ea typeface="Times New Roman" pitchFamily="18" charset="0"/>
                <a:cs typeface="Arial" pitchFamily="34" charset="0"/>
              </a:rPr>
              <a:t>Education in its Broader Meaning:</a:t>
            </a:r>
            <a:endParaRPr lang="en-US" sz="3200" dirty="0" smtClean="0">
              <a:solidFill>
                <a:srgbClr val="C00000"/>
              </a:solidFill>
              <a:latin typeface="Droid Serif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7030A0"/>
              </a:solidFill>
              <a:latin typeface="Droid Serif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7030A0"/>
                </a:solidFill>
                <a:latin typeface="Droid Serif"/>
                <a:ea typeface="Calibri" pitchFamily="34" charset="0"/>
                <a:cs typeface="Times New Roman" pitchFamily="18" charset="0"/>
              </a:rPr>
              <a:t>In its broader meaning, education is a life-long process. In this connection, J.S. Mackenzie says: In the wider sense, “it is a process that goes on throughout life, and is promoted by every experience in life.” </a:t>
            </a:r>
            <a:endParaRPr lang="en-US" sz="28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71604" y="1785926"/>
            <a:ext cx="6000792" cy="37862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70C0"/>
                </a:solidFill>
                <a:latin typeface="Droid Serif"/>
                <a:ea typeface="Times New Roman" pitchFamily="18" charset="0"/>
                <a:cs typeface="Arial" pitchFamily="34" charset="0"/>
              </a:rPr>
              <a:t>According to Prof. Danville,</a:t>
            </a:r>
            <a:endParaRPr lang="en-US" sz="28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70C0"/>
                </a:solidFill>
                <a:latin typeface="Droid Serif"/>
                <a:ea typeface="Times New Roman" pitchFamily="18" charset="0"/>
                <a:cs typeface="Arial" pitchFamily="34" charset="0"/>
              </a:rPr>
              <a:t>“Education includes all the influences which act upon an individual during his passage from the cradle to the grave.” </a:t>
            </a:r>
            <a:endParaRPr lang="en-US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agnetic Disk 4"/>
          <p:cNvSpPr/>
          <p:nvPr/>
        </p:nvSpPr>
        <p:spPr>
          <a:xfrm>
            <a:off x="1928794" y="571480"/>
            <a:ext cx="5572164" cy="5214974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Thus, education in its broader meaning is the cumulative effect of variances received by an individual in his home, out-of-home life, in the school, out of school etc.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 10"/>
          <p:cNvSpPr/>
          <p:nvPr/>
        </p:nvSpPr>
        <p:spPr>
          <a:xfrm>
            <a:off x="285720" y="357166"/>
            <a:ext cx="8215370" cy="5929354"/>
          </a:xfrm>
          <a:prstGeom prst="parallelogram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Droid Serif"/>
                <a:ea typeface="Times New Roman" pitchFamily="18" charset="0"/>
                <a:cs typeface="Arial" pitchFamily="34" charset="0"/>
              </a:rPr>
              <a:t>All experiences are said to be educative the bite of mosquito, the taste of a watermelon, the experiences of falling in love, of flying in an aeroplane, of being caught in a storm in a small boat experiences have directly educative effect on us.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Droid Serif"/>
                <a:ea typeface="Times New Roman" pitchFamily="18" charset="0"/>
                <a:cs typeface="Arial" pitchFamily="34" charset="0"/>
              </a:rPr>
              <a:t>Whatever broadens our horizon, deepens our insight, refines our reactions, and stimulate thought and feeling educates us.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156</TotalTime>
  <Words>303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 Challenges faced by Secondary School teachers in the Teaching- Learning Process in the Post Pandemic Era. A study </dc:title>
  <dc:creator>HP</dc:creator>
  <cp:lastModifiedBy>HP</cp:lastModifiedBy>
  <cp:revision>74</cp:revision>
  <dcterms:created xsi:type="dcterms:W3CDTF">2022-09-13T09:26:34Z</dcterms:created>
  <dcterms:modified xsi:type="dcterms:W3CDTF">2022-09-20T06:54:39Z</dcterms:modified>
</cp:coreProperties>
</file>