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22" d="100"/>
          <a:sy n="122" d="100"/>
        </p:scale>
        <p:origin x="-131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C2ADD26-BCDF-4E79-9FF0-A54A3AD66AC6}" type="datetimeFigureOut">
              <a:rPr lang="en-US" smtClean="0"/>
              <a:pPr/>
              <a:t>9/22/2023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66D7844-92D9-471C-BB11-542AB7E51D7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C2ADD26-BCDF-4E79-9FF0-A54A3AD66AC6}" type="datetimeFigureOut">
              <a:rPr lang="en-US" smtClean="0"/>
              <a:pPr/>
              <a:t>9/22/2023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6D7844-92D9-471C-BB11-542AB7E51D7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C2ADD26-BCDF-4E79-9FF0-A54A3AD66AC6}" type="datetimeFigureOut">
              <a:rPr lang="en-US" smtClean="0"/>
              <a:pPr/>
              <a:t>9/22/2023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6D7844-92D9-471C-BB11-542AB7E51D7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C2ADD26-BCDF-4E79-9FF0-A54A3AD66AC6}" type="datetimeFigureOut">
              <a:rPr lang="en-US" smtClean="0"/>
              <a:pPr/>
              <a:t>9/22/2023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6D7844-92D9-471C-BB11-542AB7E51D7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C2ADD26-BCDF-4E79-9FF0-A54A3AD66AC6}" type="datetimeFigureOut">
              <a:rPr lang="en-US" smtClean="0"/>
              <a:pPr/>
              <a:t>9/22/2023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6D7844-92D9-471C-BB11-542AB7E51D7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C2ADD26-BCDF-4E79-9FF0-A54A3AD66AC6}" type="datetimeFigureOut">
              <a:rPr lang="en-US" smtClean="0"/>
              <a:pPr/>
              <a:t>9/22/2023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6D7844-92D9-471C-BB11-542AB7E51D7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C2ADD26-BCDF-4E79-9FF0-A54A3AD66AC6}" type="datetimeFigureOut">
              <a:rPr lang="en-US" smtClean="0"/>
              <a:pPr/>
              <a:t>9/22/2023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6D7844-92D9-471C-BB11-542AB7E51D7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C2ADD26-BCDF-4E79-9FF0-A54A3AD66AC6}" type="datetimeFigureOut">
              <a:rPr lang="en-US" smtClean="0"/>
              <a:pPr/>
              <a:t>9/22/2023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6D7844-92D9-471C-BB11-542AB7E51D7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2ADD26-BCDF-4E79-9FF0-A54A3AD66AC6}" type="datetimeFigureOut">
              <a:rPr lang="en-US" smtClean="0"/>
              <a:pPr/>
              <a:t>9/22/2023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6D7844-92D9-471C-BB11-542AB7E51D7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C2ADD26-BCDF-4E79-9FF0-A54A3AD66AC6}" type="datetimeFigureOut">
              <a:rPr lang="en-US" smtClean="0"/>
              <a:pPr/>
              <a:t>9/22/2023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6D7844-92D9-471C-BB11-542AB7E51D7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C2ADD26-BCDF-4E79-9FF0-A54A3AD66AC6}" type="datetimeFigureOut">
              <a:rPr lang="en-US" smtClean="0"/>
              <a:pPr/>
              <a:t>9/22/2023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966D7844-92D9-471C-BB11-542AB7E51D7E}"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C2ADD26-BCDF-4E79-9FF0-A54A3AD66AC6}" type="datetimeFigureOut">
              <a:rPr lang="en-US" smtClean="0"/>
              <a:pPr/>
              <a:t>9/22/2023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66D7844-92D9-471C-BB11-542AB7E51D7E}"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533400"/>
            <a:ext cx="7851648" cy="990600"/>
          </a:xfrm>
        </p:spPr>
        <p:txBody>
          <a:bodyPr>
            <a:normAutofit fontScale="90000"/>
          </a:bodyPr>
          <a:lstStyle/>
          <a:p>
            <a:pPr algn="just"/>
            <a:r>
              <a:rPr lang="en-US" dirty="0" smtClean="0"/>
              <a:t>       </a:t>
            </a:r>
            <a:br>
              <a:rPr lang="en-US" dirty="0" smtClean="0"/>
            </a:br>
            <a:r>
              <a:rPr lang="en-US" dirty="0" smtClean="0"/>
              <a:t/>
            </a:r>
            <a:br>
              <a:rPr lang="en-US" dirty="0" smtClean="0"/>
            </a:br>
            <a:r>
              <a:rPr lang="en-US" dirty="0" smtClean="0"/>
              <a:t>   </a:t>
            </a:r>
            <a:r>
              <a:rPr lang="en-US" dirty="0" smtClean="0"/>
              <a:t/>
            </a:r>
            <a:br>
              <a:rPr lang="en-US" dirty="0" smtClean="0"/>
            </a:br>
            <a:r>
              <a:rPr lang="en-US" dirty="0" smtClean="0"/>
              <a:t>   Guidance and </a:t>
            </a:r>
            <a:r>
              <a:rPr lang="en-US" dirty="0" err="1" smtClean="0"/>
              <a:t>Counselling</a:t>
            </a:r>
            <a:endParaRPr lang="en-US" dirty="0"/>
          </a:p>
        </p:txBody>
      </p:sp>
      <p:sp>
        <p:nvSpPr>
          <p:cNvPr id="3" name="Subtitle 2"/>
          <p:cNvSpPr>
            <a:spLocks noGrp="1"/>
          </p:cNvSpPr>
          <p:nvPr>
            <p:ph type="subTitle" idx="1"/>
          </p:nvPr>
        </p:nvSpPr>
        <p:spPr>
          <a:xfrm>
            <a:off x="4114800" y="4343400"/>
            <a:ext cx="4267200" cy="1752600"/>
          </a:xfrm>
        </p:spPr>
        <p:txBody>
          <a:bodyPr>
            <a:normAutofit/>
          </a:bodyPr>
          <a:lstStyle/>
          <a:p>
            <a:pPr algn="ctr"/>
            <a:r>
              <a:rPr lang="en-IN" sz="1800" dirty="0" smtClean="0">
                <a:solidFill>
                  <a:srgbClr val="002060"/>
                </a:solidFill>
              </a:rPr>
              <a:t>Prepared by:</a:t>
            </a:r>
          </a:p>
          <a:p>
            <a:pPr algn="ctr"/>
            <a:r>
              <a:rPr lang="en-IN" sz="1800" dirty="0" smtClean="0">
                <a:solidFill>
                  <a:srgbClr val="002060"/>
                </a:solidFill>
              </a:rPr>
              <a:t>S.I. </a:t>
            </a:r>
            <a:r>
              <a:rPr lang="en-IN" sz="1800" dirty="0" err="1" smtClean="0">
                <a:solidFill>
                  <a:srgbClr val="002060"/>
                </a:solidFill>
              </a:rPr>
              <a:t>Akand</a:t>
            </a:r>
            <a:endParaRPr lang="en-IN" sz="1800" dirty="0" smtClean="0">
              <a:solidFill>
                <a:srgbClr val="002060"/>
              </a:solidFill>
            </a:endParaRPr>
          </a:p>
          <a:p>
            <a:pPr algn="ctr"/>
            <a:r>
              <a:rPr lang="en-IN" sz="1800" dirty="0" smtClean="0">
                <a:solidFill>
                  <a:srgbClr val="002060"/>
                </a:solidFill>
              </a:rPr>
              <a:t>Asst. Prof., Dept. of Education</a:t>
            </a:r>
            <a:endParaRPr lang="en-US" sz="1800" dirty="0">
              <a:solidFill>
                <a:srgbClr val="00206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90600"/>
            <a:ext cx="8229600" cy="5029200"/>
          </a:xfrm>
        </p:spPr>
        <p:txBody>
          <a:bodyPr>
            <a:normAutofit/>
          </a:bodyPr>
          <a:lstStyle/>
          <a:p>
            <a:pPr algn="just"/>
            <a:r>
              <a:rPr lang="en-US" sz="3600" dirty="0" smtClean="0"/>
              <a:t>Meaning of </a:t>
            </a:r>
            <a:r>
              <a:rPr lang="en-US" sz="3600" dirty="0" smtClean="0"/>
              <a:t>Guidance</a:t>
            </a:r>
            <a:r>
              <a:rPr lang="en-US" sz="3600" dirty="0" smtClean="0"/>
              <a:t>:</a:t>
            </a:r>
          </a:p>
          <a:p>
            <a:pPr algn="just">
              <a:buNone/>
            </a:pPr>
            <a:endParaRPr lang="en-US" sz="3600" dirty="0" smtClean="0"/>
          </a:p>
          <a:p>
            <a:pPr algn="just"/>
            <a:r>
              <a:rPr lang="en-US" sz="2400" dirty="0" smtClean="0"/>
              <a:t> </a:t>
            </a:r>
            <a:r>
              <a:rPr lang="en-US" sz="2400" dirty="0" smtClean="0"/>
              <a:t>Guidance is a process of rendering any kinds of assistance, help or to any individual by another individual. It helps every individual to know himself ,to help himself, to recognize and use his inner resources, to set goals, to make plans, to work out his own problems of development. Guidance helps  the person  for appropriate adjustment with the complex situation of his life.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0"/>
            <a:ext cx="8458200" cy="5410200"/>
          </a:xfrm>
        </p:spPr>
        <p:txBody>
          <a:bodyPr>
            <a:normAutofit/>
          </a:bodyPr>
          <a:lstStyle/>
          <a:p>
            <a:pPr algn="just">
              <a:buNone/>
            </a:pPr>
            <a:r>
              <a:rPr lang="en-US" sz="2800" dirty="0" smtClean="0"/>
              <a:t>    </a:t>
            </a:r>
            <a:r>
              <a:rPr lang="en-US" sz="2800" dirty="0" smtClean="0"/>
              <a:t>Definition </a:t>
            </a:r>
            <a:r>
              <a:rPr lang="en-US" sz="2800" dirty="0" smtClean="0"/>
              <a:t>of Guidance:  Some of the important definitions are –</a:t>
            </a:r>
          </a:p>
          <a:p>
            <a:pPr algn="just">
              <a:buNone/>
            </a:pPr>
            <a:r>
              <a:rPr lang="en-US" sz="2800" dirty="0" smtClean="0"/>
              <a:t> 1. </a:t>
            </a:r>
            <a:r>
              <a:rPr lang="en-US" sz="2800" b="1" dirty="0" smtClean="0"/>
              <a:t>Ruth </a:t>
            </a:r>
            <a:r>
              <a:rPr lang="en-US" sz="2800" b="1" dirty="0" err="1" smtClean="0"/>
              <a:t>Strang</a:t>
            </a:r>
            <a:r>
              <a:rPr lang="en-US" sz="2800" b="1" dirty="0" smtClean="0"/>
              <a:t>. </a:t>
            </a:r>
            <a:r>
              <a:rPr lang="en-US" sz="2800" dirty="0" smtClean="0"/>
              <a:t>“Guidance is a process of helping every individual, through his own efforts, to discover and develop his potentialities for his personal happiness and social usefulness.”</a:t>
            </a:r>
          </a:p>
          <a:p>
            <a:pPr algn="just">
              <a:buNone/>
            </a:pPr>
            <a:r>
              <a:rPr lang="en-US" sz="2800" dirty="0" smtClean="0"/>
              <a:t>2. </a:t>
            </a:r>
            <a:r>
              <a:rPr lang="en-US" sz="2800" b="1" dirty="0" smtClean="0"/>
              <a:t>A.J. Jones. </a:t>
            </a:r>
            <a:r>
              <a:rPr lang="en-US" sz="2800" dirty="0" smtClean="0"/>
              <a:t>“Guidance involves personal help given by a competent person; it is designed to assist a person in deciding where he wants to go, what he wants to do, or how he can best accomplish his purposes; it assists him in solving problems that arise in his life. </a:t>
            </a:r>
            <a:endParaRPr lang="en-US"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724400"/>
          </a:xfrm>
        </p:spPr>
        <p:txBody>
          <a:bodyPr/>
          <a:lstStyle/>
          <a:p>
            <a:pPr fontAlgn="base">
              <a:buNone/>
            </a:pPr>
            <a:r>
              <a:rPr lang="en-US" b="1" dirty="0" smtClean="0"/>
              <a:t>   John Brewer.</a:t>
            </a:r>
            <a:r>
              <a:rPr lang="en-US" dirty="0" smtClean="0"/>
              <a:t> “Guidance is a process through which an individual is able to solve his problems and pursue a path suited to his abilities and aspirations.”</a:t>
            </a:r>
          </a:p>
          <a:p>
            <a:pPr fontAlgn="base">
              <a:buNone/>
            </a:pPr>
            <a:r>
              <a:rPr lang="en-US" b="1" dirty="0" smtClean="0"/>
              <a:t>  Woodworth.</a:t>
            </a:r>
            <a:r>
              <a:rPr lang="en-US" dirty="0" smtClean="0"/>
              <a:t> “Guidance helps an individual to develop his personality and enables him to serve the society to the best of his capabilities and talents.”</a:t>
            </a:r>
          </a:p>
          <a:p>
            <a:pPr fontAlgn="base">
              <a:buNone/>
            </a:pPr>
            <a:r>
              <a:rPr lang="en-US" b="1" dirty="0" smtClean="0"/>
              <a:t>   </a:t>
            </a:r>
            <a:r>
              <a:rPr lang="en-US" b="1" dirty="0" err="1" smtClean="0"/>
              <a:t>Kitson</a:t>
            </a:r>
            <a:r>
              <a:rPr lang="en-US" b="1" dirty="0" smtClean="0"/>
              <a:t>.</a:t>
            </a:r>
            <a:r>
              <a:rPr lang="en-US" dirty="0" smtClean="0"/>
              <a:t> “Guidance is ‘</a:t>
            </a:r>
            <a:r>
              <a:rPr lang="en-US" dirty="0" err="1" smtClean="0"/>
              <a:t>individualised</a:t>
            </a:r>
            <a:r>
              <a:rPr lang="en-US" dirty="0" smtClean="0"/>
              <a:t> education’. Each student is to be helped to develop himself to the maximum possible degree in all respects.”</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p:spPr>
        <p:txBody>
          <a:bodyPr>
            <a:normAutofit lnSpcReduction="10000"/>
          </a:bodyPr>
          <a:lstStyle/>
          <a:p>
            <a:pPr>
              <a:buNone/>
            </a:pPr>
            <a:r>
              <a:rPr lang="en-US" b="1" u="sng" dirty="0" smtClean="0">
                <a:solidFill>
                  <a:srgbClr val="C00000"/>
                </a:solidFill>
              </a:rPr>
              <a:t>Nature of Guidance:</a:t>
            </a:r>
          </a:p>
          <a:p>
            <a:pPr>
              <a:buNone/>
            </a:pPr>
            <a:r>
              <a:rPr lang="en-US" dirty="0" smtClean="0"/>
              <a:t>1. </a:t>
            </a:r>
            <a:r>
              <a:rPr lang="en-US" b="1" dirty="0" smtClean="0"/>
              <a:t>Guidance is education itself.</a:t>
            </a:r>
            <a:r>
              <a:rPr lang="en-US" dirty="0" smtClean="0"/>
              <a:t> </a:t>
            </a:r>
          </a:p>
          <a:p>
            <a:pPr>
              <a:buNone/>
            </a:pPr>
            <a:r>
              <a:rPr lang="en-US" dirty="0" smtClean="0"/>
              <a:t>1. </a:t>
            </a:r>
            <a:r>
              <a:rPr lang="en-US" b="1" dirty="0" smtClean="0"/>
              <a:t>Guidance is solution for the problems.</a:t>
            </a:r>
            <a:r>
              <a:rPr lang="en-US" dirty="0" smtClean="0"/>
              <a:t> </a:t>
            </a:r>
          </a:p>
          <a:p>
            <a:pPr>
              <a:buNone/>
            </a:pPr>
            <a:r>
              <a:rPr lang="en-US" dirty="0" smtClean="0"/>
              <a:t>3. </a:t>
            </a:r>
            <a:r>
              <a:rPr lang="en-US" b="1" dirty="0" smtClean="0"/>
              <a:t>Guidance is a continuous process.</a:t>
            </a:r>
            <a:r>
              <a:rPr lang="en-US" dirty="0" smtClean="0"/>
              <a:t> </a:t>
            </a:r>
          </a:p>
          <a:p>
            <a:pPr>
              <a:buNone/>
            </a:pPr>
            <a:r>
              <a:rPr lang="en-US" dirty="0" smtClean="0"/>
              <a:t>4. </a:t>
            </a:r>
            <a:r>
              <a:rPr lang="en-US" b="1" dirty="0" smtClean="0"/>
              <a:t>Guidance is related with life.</a:t>
            </a:r>
          </a:p>
          <a:p>
            <a:pPr>
              <a:buNone/>
            </a:pPr>
            <a:r>
              <a:rPr lang="en-US" dirty="0" smtClean="0"/>
              <a:t>5. </a:t>
            </a:r>
            <a:r>
              <a:rPr lang="en-US" b="1" dirty="0" smtClean="0"/>
              <a:t>Guidance is self-direction.</a:t>
            </a:r>
          </a:p>
          <a:p>
            <a:pPr>
              <a:buNone/>
            </a:pPr>
            <a:r>
              <a:rPr lang="en-US" dirty="0" smtClean="0"/>
              <a:t>6. </a:t>
            </a:r>
            <a:r>
              <a:rPr lang="en-US" b="1" dirty="0" smtClean="0"/>
              <a:t>Guidance is individual-</a:t>
            </a:r>
            <a:r>
              <a:rPr lang="en-US" b="1" dirty="0" err="1" smtClean="0"/>
              <a:t>centred</a:t>
            </a:r>
            <a:r>
              <a:rPr lang="en-US" b="1" dirty="0" smtClean="0"/>
              <a:t>.</a:t>
            </a:r>
            <a:r>
              <a:rPr lang="en-US" dirty="0" smtClean="0"/>
              <a:t> </a:t>
            </a:r>
          </a:p>
          <a:p>
            <a:pPr>
              <a:buNone/>
            </a:pPr>
            <a:r>
              <a:rPr lang="en-US" dirty="0" smtClean="0"/>
              <a:t>7. </a:t>
            </a:r>
            <a:r>
              <a:rPr lang="en-US" b="1" dirty="0" smtClean="0"/>
              <a:t>Guidance is a qualified and complex and </a:t>
            </a:r>
            <a:r>
              <a:rPr lang="en-US" b="1" dirty="0" err="1" smtClean="0"/>
              <a:t>organised</a:t>
            </a:r>
            <a:r>
              <a:rPr lang="en-US" b="1" dirty="0" smtClean="0"/>
              <a:t> service.</a:t>
            </a:r>
            <a:r>
              <a:rPr lang="en-US" dirty="0" smtClean="0"/>
              <a:t> </a:t>
            </a:r>
          </a:p>
          <a:p>
            <a:pPr>
              <a:buNone/>
            </a:pPr>
            <a:r>
              <a:rPr lang="en-US" dirty="0" smtClean="0"/>
              <a:t>8. </a:t>
            </a:r>
            <a:r>
              <a:rPr lang="en-US" b="1" dirty="0" smtClean="0"/>
              <a:t>Guidance is based on individual differences.</a:t>
            </a:r>
            <a:r>
              <a:rPr lang="en-US" dirty="0" smtClean="0"/>
              <a:t> </a:t>
            </a:r>
          </a:p>
          <a:p>
            <a:pPr>
              <a:buNone/>
            </a:pPr>
            <a:r>
              <a:rPr lang="en-US" dirty="0" smtClean="0"/>
              <a:t>9. </a:t>
            </a:r>
            <a:r>
              <a:rPr lang="en-US" b="1" dirty="0" smtClean="0"/>
              <a:t>Preparation for future.</a:t>
            </a:r>
          </a:p>
          <a:p>
            <a:pPr>
              <a:buNone/>
            </a:pPr>
            <a:r>
              <a:rPr lang="en-US" dirty="0" smtClean="0"/>
              <a:t>10. </a:t>
            </a:r>
            <a:r>
              <a:rPr lang="en-US" b="1" dirty="0" smtClean="0"/>
              <a:t>Modification of </a:t>
            </a:r>
            <a:r>
              <a:rPr lang="en-US" b="1" dirty="0" err="1" smtClean="0"/>
              <a:t>Behaviour</a:t>
            </a:r>
            <a:r>
              <a:rPr lang="en-US" b="1" dirty="0" smtClean="0"/>
              <a:t>.</a:t>
            </a:r>
            <a:r>
              <a:rPr lang="en-US" dirty="0" smtClean="0"/>
              <a:t> </a:t>
            </a:r>
            <a:endParaRPr lang="en-US" b="1" dirty="0" smtClean="0">
              <a:solidFill>
                <a:srgbClr val="C00000"/>
              </a:solidFill>
            </a:endParaRPr>
          </a:p>
          <a:p>
            <a:pPr>
              <a:buNone/>
            </a:pPr>
            <a:endParaRPr lang="en-US" b="1" dirty="0" smtClean="0">
              <a:solidFill>
                <a:srgbClr val="C00000"/>
              </a:solidFill>
            </a:endParaRP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28600"/>
            <a:ext cx="8229600" cy="6096000"/>
          </a:xfrm>
        </p:spPr>
        <p:txBody>
          <a:bodyPr>
            <a:normAutofit lnSpcReduction="10000"/>
          </a:bodyPr>
          <a:lstStyle/>
          <a:p>
            <a:r>
              <a:rPr lang="en-US" dirty="0" smtClean="0"/>
              <a:t>Need and importance of Guidance:</a:t>
            </a:r>
          </a:p>
          <a:p>
            <a:r>
              <a:rPr lang="en-US" b="1" dirty="0" smtClean="0"/>
              <a:t>(</a:t>
            </a:r>
            <a:r>
              <a:rPr lang="en-US" b="1" dirty="0" err="1" smtClean="0"/>
              <a:t>i</a:t>
            </a:r>
            <a:r>
              <a:rPr lang="en-US" b="1" dirty="0" smtClean="0"/>
              <a:t>) Guidance is needed in helping total development of the pupils:</a:t>
            </a:r>
          </a:p>
          <a:p>
            <a:r>
              <a:rPr lang="en-US" b="1" dirty="0" smtClean="0"/>
              <a:t>(ii) Guidance is needed to enable students to proper choices of their educational career at different stages:</a:t>
            </a:r>
          </a:p>
          <a:p>
            <a:r>
              <a:rPr lang="en-US" b="1" dirty="0" smtClean="0"/>
              <a:t>(iii) Guidance is needed to help students in choosing, preparing for, entering into a better career:</a:t>
            </a:r>
          </a:p>
          <a:p>
            <a:r>
              <a:rPr lang="en-US" b="1" dirty="0" smtClean="0"/>
              <a:t>(iv) Guidance is needed for the vocational development of the students:</a:t>
            </a:r>
          </a:p>
          <a:p>
            <a:r>
              <a:rPr lang="en-US" b="1" dirty="0" smtClean="0"/>
              <a:t>(v) Guidance is needed to help students for better school adjustment:</a:t>
            </a:r>
          </a:p>
          <a:p>
            <a:r>
              <a:rPr lang="en-US" b="1" dirty="0" smtClean="0"/>
              <a:t>(vi) Guidance is needed to help students for better home adjustments:</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p:spPr>
        <p:txBody>
          <a:bodyPr>
            <a:normAutofit fontScale="70000" lnSpcReduction="20000"/>
          </a:bodyPr>
          <a:lstStyle/>
          <a:p>
            <a:pPr>
              <a:buNone/>
            </a:pPr>
            <a:r>
              <a:rPr lang="en-US" sz="2800" b="1" dirty="0" smtClean="0">
                <a:solidFill>
                  <a:srgbClr val="002060"/>
                </a:solidFill>
              </a:rPr>
              <a:t>Scope of Guidance:</a:t>
            </a:r>
          </a:p>
          <a:p>
            <a:pPr algn="just">
              <a:buNone/>
            </a:pPr>
            <a:r>
              <a:rPr lang="en-US" sz="3100" dirty="0" smtClean="0"/>
              <a:t>         The scope of guidance is too wide. In the words of Crow and Crow, “Guidance touches every aspect of an individual’s personality- physical, mental, emotional and social. basic potentialities and environmental opportunities.”It is concerned with all aspects of an individual’s attitudes and </a:t>
            </a:r>
            <a:r>
              <a:rPr lang="en-US" sz="3100" dirty="0" err="1" smtClean="0"/>
              <a:t>behaviour</a:t>
            </a:r>
            <a:r>
              <a:rPr lang="en-US" sz="3100" dirty="0" smtClean="0"/>
              <a:t> patterns. It seeks to help the individual to integrate all of his activities in terms of his basic potentialities and environmental opportunities.”</a:t>
            </a:r>
          </a:p>
          <a:p>
            <a:pPr algn="just">
              <a:buNone/>
            </a:pPr>
            <a:r>
              <a:rPr lang="en-US" sz="3100" b="1" dirty="0" smtClean="0">
                <a:solidFill>
                  <a:srgbClr val="002060"/>
                </a:solidFill>
              </a:rPr>
              <a:t>        </a:t>
            </a:r>
            <a:r>
              <a:rPr lang="en-US" sz="3100" dirty="0" smtClean="0"/>
              <a:t>The following factors are responsible for the expansion of the scope of guidance-</a:t>
            </a:r>
          </a:p>
          <a:p>
            <a:pPr algn="just">
              <a:buNone/>
            </a:pPr>
            <a:r>
              <a:rPr lang="en-US" b="1" dirty="0" smtClean="0">
                <a:solidFill>
                  <a:srgbClr val="002060"/>
                </a:solidFill>
              </a:rPr>
              <a:t>   1.</a:t>
            </a:r>
            <a:r>
              <a:rPr lang="en-US" dirty="0" smtClean="0"/>
              <a:t> </a:t>
            </a:r>
            <a:r>
              <a:rPr lang="en-US" b="1" dirty="0" smtClean="0"/>
              <a:t>Complex nature of personality.</a:t>
            </a:r>
          </a:p>
          <a:p>
            <a:pPr algn="just">
              <a:buNone/>
            </a:pPr>
            <a:r>
              <a:rPr lang="en-US" b="1" dirty="0" smtClean="0">
                <a:solidFill>
                  <a:srgbClr val="002060"/>
                </a:solidFill>
              </a:rPr>
              <a:t>   2. </a:t>
            </a:r>
            <a:r>
              <a:rPr lang="en-US" dirty="0" smtClean="0"/>
              <a:t> </a:t>
            </a:r>
            <a:r>
              <a:rPr lang="en-US" b="1" dirty="0" smtClean="0"/>
              <a:t>Complexity of Occupation.</a:t>
            </a:r>
          </a:p>
          <a:p>
            <a:pPr algn="just">
              <a:buNone/>
            </a:pPr>
            <a:r>
              <a:rPr lang="en-US" b="1" dirty="0" smtClean="0">
                <a:solidFill>
                  <a:srgbClr val="002060"/>
                </a:solidFill>
              </a:rPr>
              <a:t>   3. </a:t>
            </a:r>
            <a:r>
              <a:rPr lang="en-US" dirty="0" smtClean="0"/>
              <a:t> </a:t>
            </a:r>
            <a:r>
              <a:rPr lang="en-US" b="1" dirty="0" smtClean="0"/>
              <a:t>Complexity of Training.</a:t>
            </a:r>
          </a:p>
          <a:p>
            <a:pPr algn="just">
              <a:buNone/>
            </a:pPr>
            <a:r>
              <a:rPr lang="en-US" b="1" dirty="0" smtClean="0"/>
              <a:t>   4.  Areas of guidance.</a:t>
            </a:r>
          </a:p>
          <a:p>
            <a:pPr algn="just">
              <a:buNone/>
            </a:pPr>
            <a:r>
              <a:rPr lang="en-US" b="1" dirty="0" smtClean="0"/>
              <a:t>   5. Guidance in Adjustment. </a:t>
            </a:r>
          </a:p>
          <a:p>
            <a:pPr algn="just">
              <a:buNone/>
            </a:pPr>
            <a:r>
              <a:rPr lang="en-US" b="1" dirty="0" smtClean="0"/>
              <a:t>   6. Guidance in Values.</a:t>
            </a:r>
          </a:p>
          <a:p>
            <a:pPr algn="just">
              <a:buNone/>
            </a:pPr>
            <a:r>
              <a:rPr lang="en-US" b="1" dirty="0" smtClean="0"/>
              <a:t>   7. Guidance in Education.</a:t>
            </a:r>
          </a:p>
          <a:p>
            <a:pPr algn="just">
              <a:buNone/>
            </a:pPr>
            <a:endParaRPr lang="en-US" b="1" dirty="0" smtClean="0"/>
          </a:p>
          <a:p>
            <a:pPr algn="just">
              <a:buNone/>
            </a:pPr>
            <a:endParaRPr lang="en-US" b="1" dirty="0" smtClean="0">
              <a:solidFill>
                <a:srgbClr val="002060"/>
              </a:solidFill>
            </a:endParaRPr>
          </a:p>
          <a:p>
            <a:pPr>
              <a:buNone/>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114</TotalTime>
  <Words>297</Words>
  <Application>Microsoft Office PowerPoint</Application>
  <PresentationFormat>On-screen Show (4:3)</PresentationFormat>
  <Paragraphs>42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                Guidance and Counselling</vt:lpstr>
      <vt:lpstr>Slide 2</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Paper-6.4         Guidance and Counselling</dc:title>
  <dc:creator>HP</dc:creator>
  <cp:lastModifiedBy>IQSE</cp:lastModifiedBy>
  <cp:revision>19</cp:revision>
  <dcterms:created xsi:type="dcterms:W3CDTF">2021-07-25T07:49:01Z</dcterms:created>
  <dcterms:modified xsi:type="dcterms:W3CDTF">2023-09-23T06:11:38Z</dcterms:modified>
</cp:coreProperties>
</file>