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sldIdLst>
    <p:sldId id="256" r:id="rId2"/>
    <p:sldId id="257" r:id="rId3"/>
    <p:sldId id="261" r:id="rId4"/>
    <p:sldId id="287" r:id="rId5"/>
    <p:sldId id="318" r:id="rId6"/>
    <p:sldId id="310" r:id="rId7"/>
    <p:sldId id="319" r:id="rId8"/>
    <p:sldId id="258" r:id="rId9"/>
    <p:sldId id="320" r:id="rId10"/>
    <p:sldId id="321" r:id="rId11"/>
    <p:sldId id="309" r:id="rId12"/>
    <p:sldId id="322" r:id="rId13"/>
    <p:sldId id="312" r:id="rId14"/>
    <p:sldId id="315" r:id="rId15"/>
    <p:sldId id="316" r:id="rId16"/>
    <p:sldId id="323" r:id="rId17"/>
    <p:sldId id="324" r:id="rId18"/>
    <p:sldId id="325" r:id="rId19"/>
    <p:sldId id="326" r:id="rId20"/>
    <p:sldId id="327" r:id="rId21"/>
    <p:sldId id="328" r:id="rId22"/>
    <p:sldId id="304" r:id="rId23"/>
  </p:sldIdLst>
  <p:sldSz cx="9144000" cy="6858000" type="screen4x3"/>
  <p:notesSz cx="6710363" cy="98425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3905"/>
    <a:srgbClr val="0000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7133" autoAdjust="0"/>
  </p:normalViewPr>
  <p:slideViewPr>
    <p:cSldViewPr>
      <p:cViewPr>
        <p:scale>
          <a:sx n="66" d="100"/>
          <a:sy n="66" d="100"/>
        </p:scale>
        <p:origin x="-1416" y="-138"/>
      </p:cViewPr>
      <p:guideLst>
        <p:guide orient="horz" pos="2160"/>
        <p:guide pos="2880"/>
      </p:guideLst>
    </p:cSldViewPr>
  </p:slideViewPr>
  <p:outlineViewPr>
    <p:cViewPr>
      <p:scale>
        <a:sx n="33" d="100"/>
        <a:sy n="33" d="100"/>
      </p:scale>
      <p:origin x="21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07824" cy="4921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00986" y="0"/>
            <a:ext cx="2907824" cy="492125"/>
          </a:xfrm>
          <a:prstGeom prst="rect">
            <a:avLst/>
          </a:prstGeom>
        </p:spPr>
        <p:txBody>
          <a:bodyPr vert="horz" lIns="91440" tIns="45720" rIns="91440" bIns="45720" rtlCol="0"/>
          <a:lstStyle>
            <a:lvl1pPr algn="r">
              <a:defRPr sz="1200"/>
            </a:lvl1pPr>
          </a:lstStyle>
          <a:p>
            <a:fld id="{6AD4F89B-F064-4918-93DB-929E0CB33D26}" type="datetimeFigureOut">
              <a:rPr lang="en-US" smtClean="0"/>
              <a:pPr/>
              <a:t>9/23/2023</a:t>
            </a:fld>
            <a:endParaRPr lang="en-US"/>
          </a:p>
        </p:txBody>
      </p:sp>
      <p:sp>
        <p:nvSpPr>
          <p:cNvPr id="4" name="Slide Image Placeholder 3"/>
          <p:cNvSpPr>
            <a:spLocks noGrp="1" noRot="1" noChangeAspect="1"/>
          </p:cNvSpPr>
          <p:nvPr>
            <p:ph type="sldImg" idx="2"/>
          </p:nvPr>
        </p:nvSpPr>
        <p:spPr>
          <a:xfrm>
            <a:off x="895350" y="738188"/>
            <a:ext cx="4921250" cy="36909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1037" y="4675188"/>
            <a:ext cx="5368290" cy="4429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48667"/>
            <a:ext cx="2907824" cy="4921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00986" y="9348667"/>
            <a:ext cx="2907824" cy="492125"/>
          </a:xfrm>
          <a:prstGeom prst="rect">
            <a:avLst/>
          </a:prstGeom>
        </p:spPr>
        <p:txBody>
          <a:bodyPr vert="horz" lIns="91440" tIns="45720" rIns="91440" bIns="45720" rtlCol="0" anchor="b"/>
          <a:lstStyle>
            <a:lvl1pPr algn="r">
              <a:defRPr sz="1200"/>
            </a:lvl1pPr>
          </a:lstStyle>
          <a:p>
            <a:fld id="{6A91897F-DF18-4F2F-9A69-7DA67396ADB9}" type="slidenum">
              <a:rPr lang="en-US" smtClean="0"/>
              <a:pPr/>
              <a:t>‹#›</a:t>
            </a:fld>
            <a:endParaRPr lang="en-US"/>
          </a:p>
        </p:txBody>
      </p:sp>
    </p:spTree>
    <p:extLst>
      <p:ext uri="{BB962C8B-B14F-4D97-AF65-F5344CB8AC3E}">
        <p14:creationId xmlns:p14="http://schemas.microsoft.com/office/powerpoint/2010/main" val="1581104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p>
            <a:fld id="{C58EE937-9ABD-43E9-BA33-8183B0202357}" type="datetime1">
              <a:rPr lang="en-US" smtClean="0"/>
              <a:pPr/>
              <a:t>9/23/2023</a:t>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0C9563-D564-404F-AE9C-F1ECAF46B4B3}" type="datetime1">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BAE11-3AB3-488E-83D7-787C36E1C44C}" type="datetime1">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841B40F-0B3A-4832-A7BC-A3D12676A1FA}" type="datetime1">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32FB660-AFB7-45DC-BF9B-18098F3ADB67}" type="datetime1">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D82474-C89A-415E-AE02-911FFBD22862}" type="datetime1">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7FBBD12-17FC-4E09-952E-A3C33EA6ED74}" type="datetime1">
              <a:rPr lang="en-US" smtClean="0"/>
              <a:pPr/>
              <a:t>9/23/2023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5C84019-13A6-4873-A0AB-1575FD5581A2}" type="datetime1">
              <a:rPr lang="en-US" smtClean="0"/>
              <a:pPr/>
              <a:t>9/23/2023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F303897F-50FB-4F5A-912A-B9F5591929C7}" type="datetime1">
              <a:rPr lang="en-US" smtClean="0"/>
              <a:pPr/>
              <a:t>9/23/2023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2A9DF8E-078F-481F-A056-55D6931837C5}" type="datetime1">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A641350-C290-4965-B754-3E46719ED88E}" type="datetime1">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transition spd="slow">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8A3920A-D521-4E6A-B9AC-978826E34A1B}" type="datetime1">
              <a:rPr lang="en-US" smtClean="0"/>
              <a:pPr/>
              <a:t>9/23/2023</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edge/>
  </p:transition>
  <p:hf hdr="0" ftr="0" dt="0"/>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8200" y="2590800"/>
            <a:ext cx="7239000" cy="1200329"/>
          </a:xfrm>
          <a:prstGeom prst="rect">
            <a:avLst/>
          </a:prstGeom>
        </p:spPr>
        <p:txBody>
          <a:bodyPr wrap="square">
            <a:spAutoFit/>
          </a:bodyPr>
          <a:lstStyle/>
          <a:p>
            <a:pPr algn="ctr"/>
            <a:r>
              <a:rPr lang="en-US" sz="7200" b="1" dirty="0" smtClean="0">
                <a:solidFill>
                  <a:srgbClr val="0070C0"/>
                </a:solidFill>
              </a:rPr>
              <a:t>PLAGIARISM</a:t>
            </a:r>
            <a:endParaRPr lang="en-US" sz="4400" b="1" dirty="0">
              <a:solidFill>
                <a:srgbClr val="00B05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
        <p:nvSpPr>
          <p:cNvPr id="2" name="TextBox 1"/>
          <p:cNvSpPr txBox="1"/>
          <p:nvPr/>
        </p:nvSpPr>
        <p:spPr>
          <a:xfrm>
            <a:off x="2971800" y="4267200"/>
            <a:ext cx="5105400" cy="1015663"/>
          </a:xfrm>
          <a:prstGeom prst="rect">
            <a:avLst/>
          </a:prstGeom>
          <a:noFill/>
        </p:spPr>
        <p:txBody>
          <a:bodyPr wrap="square" rtlCol="0">
            <a:spAutoFit/>
          </a:bodyPr>
          <a:lstStyle/>
          <a:p>
            <a:pPr algn="ctr"/>
            <a:r>
              <a:rPr lang="en-US" sz="2000" dirty="0" smtClean="0">
                <a:solidFill>
                  <a:srgbClr val="7030A0"/>
                </a:solidFill>
                <a:latin typeface="Bodoni MT" pitchFamily="18" charset="0"/>
              </a:rPr>
              <a:t>Prepared by:</a:t>
            </a:r>
          </a:p>
          <a:p>
            <a:pPr algn="ctr"/>
            <a:r>
              <a:rPr lang="en-US" sz="2000" dirty="0" err="1" smtClean="0">
                <a:solidFill>
                  <a:srgbClr val="7030A0"/>
                </a:solidFill>
                <a:latin typeface="Bodoni MT" pitchFamily="18" charset="0"/>
              </a:rPr>
              <a:t>Dharmendra</a:t>
            </a:r>
            <a:r>
              <a:rPr lang="en-US" sz="2000" dirty="0" smtClean="0">
                <a:solidFill>
                  <a:srgbClr val="7030A0"/>
                </a:solidFill>
                <a:latin typeface="Bodoni MT" pitchFamily="18" charset="0"/>
              </a:rPr>
              <a:t> </a:t>
            </a:r>
            <a:r>
              <a:rPr lang="en-US" sz="2000" dirty="0" err="1" smtClean="0">
                <a:solidFill>
                  <a:srgbClr val="7030A0"/>
                </a:solidFill>
                <a:latin typeface="Bodoni MT" pitchFamily="18" charset="0"/>
              </a:rPr>
              <a:t>Baro</a:t>
            </a:r>
            <a:endParaRPr lang="en-US" sz="2000" dirty="0" smtClean="0">
              <a:solidFill>
                <a:srgbClr val="7030A0"/>
              </a:solidFill>
              <a:latin typeface="Bodoni MT" pitchFamily="18" charset="0"/>
            </a:endParaRPr>
          </a:p>
          <a:p>
            <a:pPr algn="ctr"/>
            <a:r>
              <a:rPr lang="en-US" sz="2000" dirty="0" smtClean="0">
                <a:solidFill>
                  <a:srgbClr val="7030A0"/>
                </a:solidFill>
                <a:latin typeface="Bodoni MT" pitchFamily="18" charset="0"/>
              </a:rPr>
              <a:t>Asst. Prof., Dept. of English</a:t>
            </a:r>
            <a:endParaRPr lang="en-IN" sz="2000" dirty="0">
              <a:solidFill>
                <a:srgbClr val="7030A0"/>
              </a:solidFill>
              <a:latin typeface="Bodoni MT" pitchFamily="18" charset="0"/>
            </a:endParaRPr>
          </a:p>
        </p:txBody>
      </p:sp>
    </p:spTree>
  </p:cSld>
  <p:clrMapOvr>
    <a:masterClrMapping/>
  </p:clrMapOvr>
  <p:transition spd="slow">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
        <p:nvSpPr>
          <p:cNvPr id="6" name="Rectangle 5"/>
          <p:cNvSpPr/>
          <p:nvPr/>
        </p:nvSpPr>
        <p:spPr>
          <a:xfrm>
            <a:off x="381000" y="457200"/>
            <a:ext cx="8382000" cy="6019800"/>
          </a:xfrm>
          <a:prstGeom prst="rect">
            <a:avLst/>
          </a:prstGeom>
          <a:solidFill>
            <a:schemeClr val="accent3">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lvl="0" indent="-457200" algn="just">
              <a:buFont typeface="Wingdings" pitchFamily="2" charset="2"/>
              <a:buChar char="Ø"/>
            </a:pPr>
            <a:r>
              <a:rPr lang="en-US" sz="2400" dirty="0" smtClean="0">
                <a:solidFill>
                  <a:srgbClr val="C00000"/>
                </a:solidFill>
              </a:rPr>
              <a:t>The offender can be punishable with imprisonment. The term for the offence may vary from six months to three years. </a:t>
            </a:r>
          </a:p>
          <a:p>
            <a:pPr marL="457200" lvl="0" indent="-457200" algn="just">
              <a:buFont typeface="+mj-lt"/>
              <a:buAutoNum type="arabicPeriod"/>
            </a:pPr>
            <a:endParaRPr lang="en-US" sz="2400" dirty="0" smtClean="0">
              <a:solidFill>
                <a:srgbClr val="C00000"/>
              </a:solidFill>
            </a:endParaRPr>
          </a:p>
          <a:p>
            <a:pPr marL="457200" lvl="0" indent="-457200" algn="just">
              <a:buFont typeface="Wingdings" pitchFamily="2" charset="2"/>
              <a:buChar char="Ø"/>
            </a:pPr>
            <a:r>
              <a:rPr lang="en-US" sz="2400" dirty="0" smtClean="0">
                <a:solidFill>
                  <a:srgbClr val="0070C0"/>
                </a:solidFill>
              </a:rPr>
              <a:t>The lawbreaker may have to compensate in terms of money i.e. fine which may range from fifty thousand rupees to two </a:t>
            </a:r>
            <a:r>
              <a:rPr lang="en-US" sz="2400" dirty="0" err="1" smtClean="0">
                <a:solidFill>
                  <a:srgbClr val="0070C0"/>
                </a:solidFill>
              </a:rPr>
              <a:t>lakh</a:t>
            </a:r>
            <a:r>
              <a:rPr lang="en-US" sz="2400" dirty="0" smtClean="0">
                <a:solidFill>
                  <a:srgbClr val="0070C0"/>
                </a:solidFill>
              </a:rPr>
              <a:t> rupees or both imprisonment and fine.</a:t>
            </a:r>
          </a:p>
          <a:p>
            <a:pPr algn="just"/>
            <a:endParaRPr lang="en-US" sz="2400" dirty="0" smtClean="0">
              <a:solidFill>
                <a:srgbClr val="C00000"/>
              </a:solidFill>
            </a:endParaRPr>
          </a:p>
          <a:p>
            <a:pPr algn="just"/>
            <a:r>
              <a:rPr lang="en-US" sz="2400" b="1" dirty="0" smtClean="0">
                <a:solidFill>
                  <a:srgbClr val="C00000"/>
                </a:solidFill>
              </a:rPr>
              <a:t>N.B.:</a:t>
            </a:r>
            <a:r>
              <a:rPr lang="en-US" sz="2400" dirty="0" smtClean="0">
                <a:solidFill>
                  <a:srgbClr val="C00000"/>
                </a:solidFill>
              </a:rPr>
              <a:t> Action against plagiarism can be taken by the University, colleges, Degree Awarding institutions, Publishers, Editorial Board. </a:t>
            </a:r>
          </a:p>
          <a:p>
            <a:pPr>
              <a:buFont typeface="Wingdings" pitchFamily="2" charset="2"/>
              <a:buChar char="Ø"/>
            </a:pPr>
            <a:endParaRPr lang="en-US" sz="2400" dirty="0" smtClean="0">
              <a:solidFill>
                <a:srgbClr val="C00000"/>
              </a:solidFill>
            </a:endParaRPr>
          </a:p>
          <a:p>
            <a:pPr>
              <a:buFont typeface="Wingdings" pitchFamily="2" charset="2"/>
              <a:buChar char="Ø"/>
            </a:pPr>
            <a:endParaRPr lang="en-US" sz="2100" b="1" dirty="0">
              <a:solidFill>
                <a:srgbClr val="C00000"/>
              </a:solidFill>
            </a:endParaRPr>
          </a:p>
        </p:txBody>
      </p:sp>
    </p:spTree>
  </p:cSld>
  <p:clrMapOvr>
    <a:masterClrMapping/>
  </p:clrMapOvr>
  <p:transition spd="slow">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
        <p:nvSpPr>
          <p:cNvPr id="9" name="Title 1"/>
          <p:cNvSpPr txBox="1">
            <a:spLocks/>
          </p:cNvSpPr>
          <p:nvPr/>
        </p:nvSpPr>
        <p:spPr>
          <a:xfrm>
            <a:off x="457200" y="457200"/>
            <a:ext cx="8183880" cy="533400"/>
          </a:xfrm>
          <a:prstGeom prst="rect">
            <a:avLst/>
          </a:prstGeom>
          <a:blipFill dpi="0" rotWithShape="1">
            <a:blip r:embed="rId2">
              <a:alphaModFix amt="52000"/>
            </a:blip>
            <a:srcRect/>
            <a:tile tx="0" ty="0" sx="100000" sy="100000" flip="none" algn="tl"/>
          </a:blipFill>
        </p:spPr>
        <p:txBody>
          <a:bodyPr vert="horz" anchor="b">
            <a:noAutofit/>
          </a:bodyPr>
          <a:lstStyle/>
          <a:p>
            <a:pPr algn="ctr"/>
            <a:r>
              <a:rPr lang="en-US" sz="2800" b="1" dirty="0" smtClean="0">
                <a:solidFill>
                  <a:srgbClr val="00B050"/>
                </a:solidFill>
              </a:rPr>
              <a:t>How Plagiarism is checked or Identified</a:t>
            </a:r>
            <a:endParaRPr lang="en-US" sz="2800" dirty="0">
              <a:solidFill>
                <a:srgbClr val="00B050"/>
              </a:solidFill>
            </a:endParaRPr>
          </a:p>
        </p:txBody>
      </p:sp>
      <p:sp>
        <p:nvSpPr>
          <p:cNvPr id="4" name="Rectangle 3"/>
          <p:cNvSpPr/>
          <p:nvPr/>
        </p:nvSpPr>
        <p:spPr>
          <a:xfrm>
            <a:off x="381000" y="1066800"/>
            <a:ext cx="8305800" cy="1066800"/>
          </a:xfrm>
          <a:prstGeom prst="rect">
            <a:avLst/>
          </a:prstGeom>
          <a:solidFill>
            <a:schemeClr val="accent4">
              <a:lumMod val="40000"/>
              <a:lumOff val="60000"/>
              <a:alpha val="46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just"/>
            <a:r>
              <a:rPr lang="en-US" sz="2200" b="1" u="sng" dirty="0" smtClean="0">
                <a:solidFill>
                  <a:srgbClr val="C00000"/>
                </a:solidFill>
              </a:rPr>
              <a:t>Software or application</a:t>
            </a:r>
            <a:r>
              <a:rPr lang="en-US" sz="2200" b="1" dirty="0" smtClean="0">
                <a:solidFill>
                  <a:srgbClr val="C00000"/>
                </a:solidFill>
              </a:rPr>
              <a:t>:</a:t>
            </a:r>
            <a:r>
              <a:rPr lang="en-US" sz="2200" dirty="0" smtClean="0">
                <a:solidFill>
                  <a:srgbClr val="C00000"/>
                </a:solidFill>
              </a:rPr>
              <a:t>  </a:t>
            </a:r>
            <a:r>
              <a:rPr lang="en-US" sz="2200" dirty="0" err="1" smtClean="0">
                <a:solidFill>
                  <a:srgbClr val="002060"/>
                </a:solidFill>
              </a:rPr>
              <a:t>Urkund</a:t>
            </a:r>
            <a:r>
              <a:rPr lang="en-US" sz="2200" dirty="0" smtClean="0">
                <a:solidFill>
                  <a:srgbClr val="C00000"/>
                </a:solidFill>
              </a:rPr>
              <a:t>, Plagiarism </a:t>
            </a:r>
            <a:r>
              <a:rPr lang="en-US" sz="2200" dirty="0" smtClean="0">
                <a:solidFill>
                  <a:srgbClr val="000000"/>
                </a:solidFill>
              </a:rPr>
              <a:t>Checker X</a:t>
            </a:r>
            <a:r>
              <a:rPr lang="en-US" sz="2200" dirty="0" smtClean="0">
                <a:solidFill>
                  <a:srgbClr val="C00000"/>
                </a:solidFill>
              </a:rPr>
              <a:t>, </a:t>
            </a:r>
            <a:r>
              <a:rPr lang="en-US" sz="2200" dirty="0" err="1" smtClean="0">
                <a:solidFill>
                  <a:srgbClr val="0070C0"/>
                </a:solidFill>
              </a:rPr>
              <a:t>Grammarly</a:t>
            </a:r>
            <a:r>
              <a:rPr lang="en-US" sz="2200" dirty="0" smtClean="0">
                <a:solidFill>
                  <a:srgbClr val="C00000"/>
                </a:solidFill>
              </a:rPr>
              <a:t>, </a:t>
            </a:r>
            <a:r>
              <a:rPr lang="en-US" sz="2200" dirty="0" err="1" smtClean="0">
                <a:solidFill>
                  <a:srgbClr val="C00000"/>
                </a:solidFill>
              </a:rPr>
              <a:t>Copyscape</a:t>
            </a:r>
            <a:r>
              <a:rPr lang="en-US" sz="2200" dirty="0" smtClean="0">
                <a:solidFill>
                  <a:srgbClr val="C00000"/>
                </a:solidFill>
              </a:rPr>
              <a:t>, </a:t>
            </a:r>
            <a:r>
              <a:rPr lang="en-US" sz="2200" dirty="0" err="1" smtClean="0">
                <a:solidFill>
                  <a:srgbClr val="7030A0"/>
                </a:solidFill>
              </a:rPr>
              <a:t>Plagiarisma</a:t>
            </a:r>
            <a:r>
              <a:rPr lang="en-US" sz="2200" dirty="0" smtClean="0">
                <a:solidFill>
                  <a:srgbClr val="C00000"/>
                </a:solidFill>
              </a:rPr>
              <a:t>, </a:t>
            </a:r>
            <a:r>
              <a:rPr lang="en-US" sz="2200" dirty="0" err="1" smtClean="0">
                <a:solidFill>
                  <a:srgbClr val="C00000"/>
                </a:solidFill>
              </a:rPr>
              <a:t>PaperRater</a:t>
            </a:r>
            <a:r>
              <a:rPr lang="en-US" sz="2200" dirty="0" smtClean="0">
                <a:solidFill>
                  <a:srgbClr val="C00000"/>
                </a:solidFill>
              </a:rPr>
              <a:t> etc.</a:t>
            </a:r>
            <a:endParaRPr lang="en-US" sz="2200" dirty="0">
              <a:solidFill>
                <a:srgbClr val="C00000"/>
              </a:solidFill>
            </a:endParaRPr>
          </a:p>
        </p:txBody>
      </p:sp>
      <p:sp>
        <p:nvSpPr>
          <p:cNvPr id="6" name="Rectangle 5"/>
          <p:cNvSpPr/>
          <p:nvPr/>
        </p:nvSpPr>
        <p:spPr>
          <a:xfrm>
            <a:off x="381000" y="2209800"/>
            <a:ext cx="8305800" cy="4114800"/>
          </a:xfrm>
          <a:prstGeom prst="rect">
            <a:avLst/>
          </a:prstGeom>
          <a:solidFill>
            <a:schemeClr val="accent6">
              <a:lumMod val="75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just"/>
            <a:r>
              <a:rPr lang="en-US" sz="2200" b="1" u="sng" dirty="0" smtClean="0">
                <a:solidFill>
                  <a:srgbClr val="C00000"/>
                </a:solidFill>
              </a:rPr>
              <a:t>Without application</a:t>
            </a:r>
            <a:r>
              <a:rPr lang="en-US" sz="2200" b="1" dirty="0" smtClean="0">
                <a:solidFill>
                  <a:srgbClr val="C00000"/>
                </a:solidFill>
              </a:rPr>
              <a:t>:</a:t>
            </a:r>
            <a:r>
              <a:rPr lang="en-US" sz="2200" dirty="0" smtClean="0">
                <a:solidFill>
                  <a:srgbClr val="C00000"/>
                </a:solidFill>
              </a:rPr>
              <a:t> </a:t>
            </a:r>
          </a:p>
          <a:p>
            <a:pPr marL="457200" lvl="0" indent="-457200" algn="just">
              <a:buFont typeface="Wingdings" pitchFamily="2" charset="2"/>
              <a:buChar char="Ø"/>
            </a:pPr>
            <a:r>
              <a:rPr lang="en-US" sz="2200" dirty="0" smtClean="0">
                <a:solidFill>
                  <a:srgbClr val="002060"/>
                </a:solidFill>
              </a:rPr>
              <a:t>Any text produced for academic purposes without any attributions. </a:t>
            </a:r>
          </a:p>
          <a:p>
            <a:pPr marL="457200" lvl="0" indent="-457200" algn="just">
              <a:buFont typeface="Wingdings" pitchFamily="2" charset="2"/>
              <a:buChar char="Ø"/>
            </a:pPr>
            <a:endParaRPr lang="en-US" sz="2200" dirty="0" smtClean="0">
              <a:solidFill>
                <a:srgbClr val="C00000"/>
              </a:solidFill>
            </a:endParaRPr>
          </a:p>
          <a:p>
            <a:pPr marL="457200" lvl="0" indent="-457200" algn="just">
              <a:buFont typeface="Wingdings" pitchFamily="2" charset="2"/>
              <a:buChar char="Ø"/>
            </a:pPr>
            <a:r>
              <a:rPr lang="en-US" sz="2200" dirty="0" smtClean="0">
                <a:solidFill>
                  <a:srgbClr val="C00000"/>
                </a:solidFill>
              </a:rPr>
              <a:t>A style of writing and language that is not consistent throughout the Document.</a:t>
            </a:r>
          </a:p>
          <a:p>
            <a:pPr marL="457200" lvl="0" indent="-457200" algn="just">
              <a:buFont typeface="Wingdings" pitchFamily="2" charset="2"/>
              <a:buChar char="Ø"/>
            </a:pPr>
            <a:endParaRPr lang="en-US" sz="2200" dirty="0" smtClean="0">
              <a:solidFill>
                <a:srgbClr val="C00000"/>
              </a:solidFill>
            </a:endParaRPr>
          </a:p>
          <a:p>
            <a:pPr marL="457200" lvl="0" indent="-457200" algn="just">
              <a:buFont typeface="Wingdings" pitchFamily="2" charset="2"/>
              <a:buChar char="Ø"/>
            </a:pPr>
            <a:r>
              <a:rPr lang="en-US" sz="2200" dirty="0" smtClean="0">
                <a:solidFill>
                  <a:srgbClr val="7030A0"/>
                </a:solidFill>
              </a:rPr>
              <a:t>Language that is too perfect; the style of writing may not align with the level at which the student is studying.</a:t>
            </a:r>
            <a:endParaRPr lang="en-US" sz="2200" dirty="0">
              <a:solidFill>
                <a:srgbClr val="7030A0"/>
              </a:solidFill>
            </a:endParaRPr>
          </a:p>
        </p:txBody>
      </p:sp>
    </p:spTree>
  </p:cSld>
  <p:clrMapOvr>
    <a:masterClrMapping/>
  </p:clrMapOvr>
  <p:transition spd="slow">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
        <p:nvSpPr>
          <p:cNvPr id="9" name="Title 1"/>
          <p:cNvSpPr txBox="1">
            <a:spLocks/>
          </p:cNvSpPr>
          <p:nvPr/>
        </p:nvSpPr>
        <p:spPr>
          <a:xfrm>
            <a:off x="457200" y="457200"/>
            <a:ext cx="8183880" cy="533400"/>
          </a:xfrm>
          <a:prstGeom prst="rect">
            <a:avLst/>
          </a:prstGeom>
          <a:blipFill dpi="0" rotWithShape="1">
            <a:blip r:embed="rId2">
              <a:alphaModFix amt="52000"/>
            </a:blip>
            <a:srcRect/>
            <a:tile tx="0" ty="0" sx="100000" sy="100000" flip="none" algn="tl"/>
          </a:blipFill>
        </p:spPr>
        <p:txBody>
          <a:bodyPr vert="horz" anchor="b">
            <a:noAutofit/>
          </a:bodyPr>
          <a:lstStyle/>
          <a:p>
            <a:pPr marL="457200" indent="-457200" algn="ctr"/>
            <a:r>
              <a:rPr lang="en-US" sz="2800" b="1" dirty="0" smtClean="0">
                <a:solidFill>
                  <a:srgbClr val="C00000"/>
                </a:solidFill>
              </a:rPr>
              <a:t>Without application  continued …..</a:t>
            </a:r>
            <a:endParaRPr lang="en-US" sz="2800" dirty="0" smtClean="0">
              <a:solidFill>
                <a:srgbClr val="C00000"/>
              </a:solidFill>
            </a:endParaRPr>
          </a:p>
        </p:txBody>
      </p:sp>
      <p:sp>
        <p:nvSpPr>
          <p:cNvPr id="6" name="Rectangle 5"/>
          <p:cNvSpPr/>
          <p:nvPr/>
        </p:nvSpPr>
        <p:spPr>
          <a:xfrm>
            <a:off x="381000" y="990600"/>
            <a:ext cx="8305800" cy="5334000"/>
          </a:xfrm>
          <a:prstGeom prst="rect">
            <a:avLst/>
          </a:prstGeom>
          <a:solidFill>
            <a:schemeClr val="accent6">
              <a:lumMod val="75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buFont typeface="Wingdings" pitchFamily="2" charset="2"/>
              <a:buChar char="Ø"/>
            </a:pPr>
            <a:r>
              <a:rPr lang="en-US" sz="2400" dirty="0" smtClean="0">
                <a:solidFill>
                  <a:srgbClr val="002060"/>
                </a:solidFill>
              </a:rPr>
              <a:t>Hypertext links that have been left in the copied and pasted text.</a:t>
            </a:r>
          </a:p>
          <a:p>
            <a:pPr lvl="0" algn="just"/>
            <a:endParaRPr lang="en-US" sz="2400" dirty="0" smtClean="0">
              <a:solidFill>
                <a:srgbClr val="002060"/>
              </a:solidFill>
            </a:endParaRPr>
          </a:p>
          <a:p>
            <a:pPr lvl="0" algn="just">
              <a:buFont typeface="Wingdings" pitchFamily="2" charset="2"/>
              <a:buChar char="Ø"/>
            </a:pPr>
            <a:r>
              <a:rPr lang="en-US" sz="2400" dirty="0" smtClean="0">
                <a:solidFill>
                  <a:srgbClr val="C00000"/>
                </a:solidFill>
              </a:rPr>
              <a:t>An introduction and a conclusion that do not correspond.</a:t>
            </a:r>
          </a:p>
          <a:p>
            <a:pPr lvl="0" algn="just"/>
            <a:endParaRPr lang="en-US" sz="2400" dirty="0" smtClean="0">
              <a:solidFill>
                <a:srgbClr val="002060"/>
              </a:solidFill>
            </a:endParaRPr>
          </a:p>
          <a:p>
            <a:pPr lvl="0" algn="just">
              <a:buFont typeface="Wingdings" pitchFamily="2" charset="2"/>
              <a:buChar char="Ø"/>
            </a:pPr>
            <a:r>
              <a:rPr lang="en-US" sz="2400" dirty="0" smtClean="0">
                <a:solidFill>
                  <a:srgbClr val="002060"/>
                </a:solidFill>
              </a:rPr>
              <a:t>Use of different citation styles over the text.</a:t>
            </a:r>
          </a:p>
          <a:p>
            <a:pPr lvl="0" algn="just"/>
            <a:endParaRPr lang="en-US" sz="2400" dirty="0" smtClean="0">
              <a:solidFill>
                <a:srgbClr val="002060"/>
              </a:solidFill>
            </a:endParaRPr>
          </a:p>
          <a:p>
            <a:pPr lvl="0" algn="just">
              <a:buFont typeface="Wingdings" pitchFamily="2" charset="2"/>
              <a:buChar char="Ø"/>
            </a:pPr>
            <a:r>
              <a:rPr lang="en-US" sz="2400" dirty="0" smtClean="0">
                <a:solidFill>
                  <a:srgbClr val="7030A0"/>
                </a:solidFill>
              </a:rPr>
              <a:t>Differences in font style and point sizes of the text. </a:t>
            </a:r>
            <a:endParaRPr lang="en-US" sz="2400" dirty="0">
              <a:solidFill>
                <a:srgbClr val="7030A0"/>
              </a:solidFill>
            </a:endParaRPr>
          </a:p>
        </p:txBody>
      </p:sp>
    </p:spTree>
  </p:cSld>
  <p:clrMapOvr>
    <a:masterClrMapping/>
  </p:clrMapOvr>
  <p:transition spd="slow">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381000"/>
            <a:ext cx="8183880" cy="533400"/>
          </a:xfrm>
          <a:solidFill>
            <a:schemeClr val="accent4">
              <a:lumMod val="40000"/>
              <a:lumOff val="60000"/>
              <a:alpha val="60000"/>
            </a:schemeClr>
          </a:solidFill>
        </p:spPr>
        <p:txBody>
          <a:bodyPr>
            <a:normAutofit fontScale="92500" lnSpcReduction="20000"/>
          </a:bodyPr>
          <a:lstStyle/>
          <a:p>
            <a:pPr algn="ctr">
              <a:buNone/>
            </a:pPr>
            <a:r>
              <a:rPr lang="en-US" sz="3200" b="1" dirty="0" smtClean="0">
                <a:solidFill>
                  <a:srgbClr val="00B050"/>
                </a:solidFill>
              </a:rPr>
              <a:t>How to avoid Plagiarism</a:t>
            </a:r>
            <a:endParaRPr lang="en-US" sz="3200" dirty="0">
              <a:solidFill>
                <a:srgbClr val="00B05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
        <p:nvSpPr>
          <p:cNvPr id="5" name="Rectangle 4"/>
          <p:cNvSpPr/>
          <p:nvPr/>
        </p:nvSpPr>
        <p:spPr>
          <a:xfrm>
            <a:off x="457200" y="914400"/>
            <a:ext cx="8229600" cy="5486400"/>
          </a:xfrm>
          <a:prstGeom prst="rect">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buFont typeface="Wingdings" pitchFamily="2" charset="2"/>
              <a:buChar char="Ø"/>
            </a:pPr>
            <a:endParaRPr lang="en-US" sz="2000" dirty="0" smtClean="0">
              <a:solidFill>
                <a:srgbClr val="C00000"/>
              </a:solidFill>
            </a:endParaRPr>
          </a:p>
          <a:p>
            <a:pPr lvl="0" algn="just">
              <a:buFont typeface="Wingdings" pitchFamily="2" charset="2"/>
              <a:buChar char="Ø"/>
            </a:pPr>
            <a:r>
              <a:rPr lang="en-US" sz="2000" dirty="0" smtClean="0">
                <a:solidFill>
                  <a:srgbClr val="C00000"/>
                </a:solidFill>
              </a:rPr>
              <a:t>The best way to stay out of plagiarism is to know the citation rules.</a:t>
            </a:r>
          </a:p>
          <a:p>
            <a:pPr lvl="0" algn="just"/>
            <a:endParaRPr lang="en-US" sz="2000" dirty="0" smtClean="0">
              <a:solidFill>
                <a:srgbClr val="C00000"/>
              </a:solidFill>
            </a:endParaRPr>
          </a:p>
          <a:p>
            <a:pPr lvl="0" algn="just">
              <a:buFont typeface="Wingdings" pitchFamily="2" charset="2"/>
              <a:buChar char="Ø"/>
            </a:pPr>
            <a:r>
              <a:rPr lang="en-US" sz="2000" dirty="0" smtClean="0">
                <a:solidFill>
                  <a:srgbClr val="7030A0"/>
                </a:solidFill>
              </a:rPr>
              <a:t> Always attribute the ownership of ideas, text and other forms of work to the original writers.</a:t>
            </a:r>
          </a:p>
          <a:p>
            <a:pPr lvl="0" algn="just"/>
            <a:endParaRPr lang="en-US" sz="2000" dirty="0" smtClean="0">
              <a:solidFill>
                <a:srgbClr val="C00000"/>
              </a:solidFill>
            </a:endParaRPr>
          </a:p>
          <a:p>
            <a:pPr lvl="0" algn="just">
              <a:buFont typeface="Wingdings" pitchFamily="2" charset="2"/>
              <a:buChar char="Ø"/>
            </a:pPr>
            <a:r>
              <a:rPr lang="en-US" sz="2000" dirty="0" smtClean="0">
                <a:solidFill>
                  <a:srgbClr val="00B050"/>
                </a:solidFill>
              </a:rPr>
              <a:t> Always acknowledge the original source of words or ideas.</a:t>
            </a:r>
          </a:p>
          <a:p>
            <a:pPr lvl="0" algn="just"/>
            <a:endParaRPr lang="en-US" sz="2000" dirty="0" smtClean="0">
              <a:solidFill>
                <a:srgbClr val="C00000"/>
              </a:solidFill>
            </a:endParaRPr>
          </a:p>
          <a:p>
            <a:pPr lvl="0" algn="just">
              <a:buFont typeface="Wingdings" pitchFamily="2" charset="2"/>
              <a:buChar char="Ø"/>
            </a:pPr>
            <a:r>
              <a:rPr lang="en-US" sz="2000" dirty="0" smtClean="0">
                <a:solidFill>
                  <a:srgbClr val="C00000"/>
                </a:solidFill>
              </a:rPr>
              <a:t> </a:t>
            </a:r>
            <a:r>
              <a:rPr lang="en-US" sz="2000" dirty="0" smtClean="0">
                <a:solidFill>
                  <a:srgbClr val="0070C0"/>
                </a:solidFill>
              </a:rPr>
              <a:t>Should not be fearful of being accused of plagiarism, just follow the rules in avoiding plagiarism.</a:t>
            </a:r>
          </a:p>
          <a:p>
            <a:pPr lvl="0" algn="just"/>
            <a:endParaRPr lang="en-US" sz="2000" dirty="0" smtClean="0">
              <a:solidFill>
                <a:srgbClr val="C00000"/>
              </a:solidFill>
            </a:endParaRPr>
          </a:p>
          <a:p>
            <a:pPr lvl="0" algn="just">
              <a:buFont typeface="Wingdings" pitchFamily="2" charset="2"/>
              <a:buChar char="Ø"/>
            </a:pPr>
            <a:r>
              <a:rPr lang="en-US" sz="2000" dirty="0" smtClean="0">
                <a:solidFill>
                  <a:srgbClr val="C00000"/>
                </a:solidFill>
              </a:rPr>
              <a:t>When 10 words are taken together from some established core work, citation becomes essential. </a:t>
            </a:r>
          </a:p>
          <a:p>
            <a:pPr algn="just">
              <a:buFont typeface="Wingdings" pitchFamily="2" charset="2"/>
              <a:buChar char="Ø"/>
            </a:pPr>
            <a:r>
              <a:rPr lang="en-US" sz="2000" dirty="0" smtClean="0">
                <a:solidFill>
                  <a:srgbClr val="002060"/>
                </a:solidFill>
              </a:rPr>
              <a:t>When the sentences and words are copied from other sources like books, manuscript, journals, etc. apply the rules of inverted comma (“ ”), quotation, or other rules of different citation styles. </a:t>
            </a:r>
          </a:p>
          <a:p>
            <a:pPr lvl="0" algn="just"/>
            <a:r>
              <a:rPr lang="en-US" sz="2000" dirty="0" smtClean="0">
                <a:solidFill>
                  <a:srgbClr val="002060"/>
                </a:solidFill>
              </a:rPr>
              <a:t> </a:t>
            </a:r>
          </a:p>
          <a:p>
            <a:pPr algn="just">
              <a:buFont typeface="Wingdings" pitchFamily="2" charset="2"/>
              <a:buChar char="Ø"/>
            </a:pPr>
            <a:endParaRPr lang="en-US" sz="2000" b="1" dirty="0">
              <a:solidFill>
                <a:srgbClr val="C00000"/>
              </a:solidFill>
            </a:endParaRPr>
          </a:p>
        </p:txBody>
      </p:sp>
    </p:spTree>
  </p:cSld>
  <p:clrMapOvr>
    <a:masterClrMapping/>
  </p:clrMapOvr>
  <p:transition spd="slow">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457200"/>
            <a:ext cx="8183880" cy="609600"/>
          </a:xfrm>
          <a:solidFill>
            <a:schemeClr val="accent4">
              <a:lumMod val="40000"/>
              <a:lumOff val="60000"/>
            </a:schemeClr>
          </a:solidFill>
        </p:spPr>
        <p:txBody>
          <a:bodyPr>
            <a:normAutofit lnSpcReduction="10000"/>
          </a:bodyPr>
          <a:lstStyle/>
          <a:p>
            <a:pPr algn="ctr">
              <a:buNone/>
            </a:pPr>
            <a:r>
              <a:rPr lang="en-US" sz="3200" b="1" dirty="0" smtClean="0">
                <a:solidFill>
                  <a:srgbClr val="00B050"/>
                </a:solidFill>
              </a:rPr>
              <a:t>Different styles of Citation</a:t>
            </a:r>
            <a:endParaRPr lang="en-US" sz="3200" dirty="0">
              <a:solidFill>
                <a:srgbClr val="00B05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
        <p:nvSpPr>
          <p:cNvPr id="5" name="Rectangle 4"/>
          <p:cNvSpPr/>
          <p:nvPr/>
        </p:nvSpPr>
        <p:spPr>
          <a:xfrm>
            <a:off x="457200" y="1219200"/>
            <a:ext cx="8229600" cy="51816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Font typeface="Wingdings" pitchFamily="2" charset="2"/>
              <a:buChar char="Ø"/>
            </a:pPr>
            <a:r>
              <a:rPr lang="en-US" sz="2400" dirty="0" smtClean="0">
                <a:solidFill>
                  <a:srgbClr val="C00000"/>
                </a:solidFill>
              </a:rPr>
              <a:t>American Psychological Association (APA) style </a:t>
            </a:r>
            <a:r>
              <a:rPr lang="en-US" sz="2400" dirty="0" smtClean="0">
                <a:solidFill>
                  <a:srgbClr val="0070C0"/>
                </a:solidFill>
              </a:rPr>
              <a:t>(Popular for Social Sciences)</a:t>
            </a:r>
          </a:p>
          <a:p>
            <a:pPr lvl="0"/>
            <a:endParaRPr lang="en-US" sz="2400" dirty="0" smtClean="0">
              <a:solidFill>
                <a:srgbClr val="0070C0"/>
              </a:solidFill>
            </a:endParaRPr>
          </a:p>
          <a:p>
            <a:pPr lvl="0">
              <a:buFont typeface="Wingdings" pitchFamily="2" charset="2"/>
              <a:buChar char="Ø"/>
            </a:pPr>
            <a:r>
              <a:rPr lang="en-US" sz="2400" dirty="0" smtClean="0">
                <a:solidFill>
                  <a:srgbClr val="7030A0"/>
                </a:solidFill>
              </a:rPr>
              <a:t>Chicago Style</a:t>
            </a:r>
          </a:p>
          <a:p>
            <a:pPr lvl="0">
              <a:buFont typeface="Wingdings" pitchFamily="2" charset="2"/>
              <a:buChar char="Ø"/>
            </a:pPr>
            <a:endParaRPr lang="en-US" sz="2400" dirty="0" smtClean="0">
              <a:solidFill>
                <a:srgbClr val="7030A0"/>
              </a:solidFill>
            </a:endParaRPr>
          </a:p>
          <a:p>
            <a:pPr lvl="0">
              <a:buFont typeface="Wingdings" pitchFamily="2" charset="2"/>
              <a:buChar char="Ø"/>
            </a:pPr>
            <a:r>
              <a:rPr lang="en-US" sz="2400" dirty="0" smtClean="0">
                <a:solidFill>
                  <a:srgbClr val="000099"/>
                </a:solidFill>
              </a:rPr>
              <a:t>MLA (Modern Languages Association) Style </a:t>
            </a:r>
            <a:r>
              <a:rPr lang="en-US" sz="2400" dirty="0" smtClean="0">
                <a:solidFill>
                  <a:srgbClr val="00B0F0"/>
                </a:solidFill>
              </a:rPr>
              <a:t>(popular for Arts and Humanities)</a:t>
            </a:r>
          </a:p>
          <a:p>
            <a:pPr lvl="0"/>
            <a:endParaRPr lang="en-US" sz="2400" dirty="0" smtClean="0">
              <a:solidFill>
                <a:srgbClr val="00B0F0"/>
              </a:solidFill>
            </a:endParaRPr>
          </a:p>
          <a:p>
            <a:pPr lvl="0">
              <a:buFont typeface="Wingdings" pitchFamily="2" charset="2"/>
              <a:buChar char="Ø"/>
            </a:pPr>
            <a:r>
              <a:rPr lang="en-US" sz="2400" dirty="0" smtClean="0">
                <a:solidFill>
                  <a:srgbClr val="C00000"/>
                </a:solidFill>
              </a:rPr>
              <a:t>Harvard Style etc.</a:t>
            </a:r>
            <a:endParaRPr lang="en-US" sz="2400" dirty="0">
              <a:solidFill>
                <a:srgbClr val="C00000"/>
              </a:solidFill>
            </a:endParaRPr>
          </a:p>
        </p:txBody>
      </p:sp>
    </p:spTree>
  </p:cSld>
  <p:clrMapOvr>
    <a:masterClrMapping/>
  </p:clrMapOvr>
  <p:transition spd="slow">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82000" cy="457200"/>
          </a:xfrm>
          <a:solidFill>
            <a:schemeClr val="accent4">
              <a:lumMod val="40000"/>
              <a:lumOff val="60000"/>
            </a:schemeClr>
          </a:solidFill>
        </p:spPr>
        <p:txBody>
          <a:bodyPr>
            <a:normAutofit fontScale="70000" lnSpcReduction="20000"/>
          </a:bodyPr>
          <a:lstStyle/>
          <a:p>
            <a:pPr algn="ctr">
              <a:buNone/>
            </a:pPr>
            <a:r>
              <a:rPr lang="en-US" sz="3600" b="1" dirty="0" smtClean="0">
                <a:solidFill>
                  <a:srgbClr val="00B050"/>
                </a:solidFill>
              </a:rPr>
              <a:t>Examples of committing plagiarism</a:t>
            </a:r>
            <a:endParaRPr lang="en-US" sz="3200" dirty="0" smtClean="0">
              <a:solidFill>
                <a:srgbClr val="00B050"/>
              </a:solidFill>
            </a:endParaRPr>
          </a:p>
          <a:p>
            <a:pPr algn="ctr">
              <a:buNone/>
            </a:pPr>
            <a:endParaRPr lang="en-US" sz="3200" dirty="0" smtClean="0">
              <a:solidFill>
                <a:srgbClr val="00B05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
        <p:nvSpPr>
          <p:cNvPr id="5" name="Rectangle 4"/>
          <p:cNvSpPr/>
          <p:nvPr/>
        </p:nvSpPr>
        <p:spPr>
          <a:xfrm>
            <a:off x="381000" y="838200"/>
            <a:ext cx="8382000" cy="5638800"/>
          </a:xfrm>
          <a:prstGeom prst="rect">
            <a:avLst/>
          </a:prstGeom>
          <a:solidFill>
            <a:schemeClr val="accent6">
              <a:lumMod val="75000"/>
              <a:alpha val="4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endParaRPr lang="en-US" sz="1900" b="1" dirty="0" smtClean="0">
              <a:solidFill>
                <a:schemeClr val="tx1"/>
              </a:solidFill>
            </a:endParaRPr>
          </a:p>
          <a:p>
            <a:pPr lvl="0" algn="just"/>
            <a:r>
              <a:rPr lang="en-US" sz="1900" b="1" dirty="0" smtClean="0">
                <a:solidFill>
                  <a:schemeClr val="tx1"/>
                </a:solidFill>
              </a:rPr>
              <a:t>Example 1: </a:t>
            </a:r>
          </a:p>
          <a:p>
            <a:pPr algn="just"/>
            <a:r>
              <a:rPr lang="en-US" sz="1900" dirty="0" smtClean="0">
                <a:solidFill>
                  <a:srgbClr val="C00000"/>
                </a:solidFill>
              </a:rPr>
              <a:t>Ajay has used material direct from the source without any acknowledgement. This is perceived as blatant plagiarism.</a:t>
            </a:r>
          </a:p>
          <a:p>
            <a:pPr algn="just"/>
            <a:endParaRPr lang="en-US" sz="1900" dirty="0" smtClean="0">
              <a:solidFill>
                <a:srgbClr val="C00000"/>
              </a:solidFill>
            </a:endParaRPr>
          </a:p>
          <a:p>
            <a:pPr algn="just"/>
            <a:r>
              <a:rPr lang="en-US" sz="1900" b="1" i="1" dirty="0" smtClean="0">
                <a:solidFill>
                  <a:srgbClr val="C00000"/>
                </a:solidFill>
              </a:rPr>
              <a:t>Original</a:t>
            </a:r>
            <a:r>
              <a:rPr lang="en-US" sz="1900" dirty="0" smtClean="0">
                <a:solidFill>
                  <a:srgbClr val="C00000"/>
                </a:solidFill>
              </a:rPr>
              <a:t>: </a:t>
            </a:r>
            <a:r>
              <a:rPr lang="en-US" sz="1900" dirty="0" smtClean="0">
                <a:solidFill>
                  <a:srgbClr val="002060"/>
                </a:solidFill>
              </a:rPr>
              <a:t>Most road accidents are alcohol-related: 50% are fatalities but not necessarily of those under alcoholic influence. (Annual Police Statistics 2009 in Milne, 2011)</a:t>
            </a:r>
          </a:p>
          <a:p>
            <a:pPr algn="just"/>
            <a:endParaRPr lang="en-US" sz="1900" dirty="0" smtClean="0">
              <a:solidFill>
                <a:srgbClr val="C00000"/>
              </a:solidFill>
            </a:endParaRPr>
          </a:p>
          <a:p>
            <a:pPr algn="just"/>
            <a:r>
              <a:rPr lang="en-US" sz="1900" b="1" i="1" dirty="0" smtClean="0">
                <a:solidFill>
                  <a:srgbClr val="C00000"/>
                </a:solidFill>
              </a:rPr>
              <a:t>Ajay’s version</a:t>
            </a:r>
            <a:r>
              <a:rPr lang="en-US" sz="1900" b="1" dirty="0" smtClean="0">
                <a:solidFill>
                  <a:srgbClr val="C00000"/>
                </a:solidFill>
              </a:rPr>
              <a:t>:</a:t>
            </a:r>
            <a:r>
              <a:rPr lang="en-US" sz="1900" dirty="0" smtClean="0">
                <a:solidFill>
                  <a:srgbClr val="C00000"/>
                </a:solidFill>
              </a:rPr>
              <a:t> </a:t>
            </a:r>
            <a:r>
              <a:rPr lang="en-US" sz="1900" dirty="0" smtClean="0">
                <a:solidFill>
                  <a:srgbClr val="000099"/>
                </a:solidFill>
              </a:rPr>
              <a:t>The majority of road accidents are alcohol-related and 50% of these cases result in a death but not always of the person who has consumed the alcohol.</a:t>
            </a:r>
          </a:p>
          <a:p>
            <a:pPr algn="just"/>
            <a:endParaRPr lang="en-US" sz="1900" b="1" dirty="0" smtClean="0">
              <a:solidFill>
                <a:srgbClr val="C00000"/>
              </a:solidFill>
            </a:endParaRPr>
          </a:p>
          <a:p>
            <a:pPr algn="just"/>
            <a:r>
              <a:rPr lang="en-US" sz="1900" b="1" dirty="0" smtClean="0">
                <a:solidFill>
                  <a:srgbClr val="C00000"/>
                </a:solidFill>
              </a:rPr>
              <a:t>Comment</a:t>
            </a:r>
            <a:r>
              <a:rPr lang="en-US" sz="1900" dirty="0" smtClean="0">
                <a:solidFill>
                  <a:srgbClr val="C00000"/>
                </a:solidFill>
              </a:rPr>
              <a:t>: </a:t>
            </a:r>
            <a:r>
              <a:rPr lang="en-US" sz="1900" dirty="0" smtClean="0">
                <a:solidFill>
                  <a:srgbClr val="0070C0"/>
                </a:solidFill>
              </a:rPr>
              <a:t>Ajay has rearranged the order slightly without noting the source of the data that he cites. This is theft done to the original author. </a:t>
            </a:r>
          </a:p>
          <a:p>
            <a:pPr algn="just"/>
            <a:r>
              <a:rPr lang="en-US" sz="1900" b="1" i="1" dirty="0" smtClean="0">
                <a:solidFill>
                  <a:srgbClr val="C00000"/>
                </a:solidFill>
              </a:rPr>
              <a:t>Right Use</a:t>
            </a:r>
            <a:r>
              <a:rPr lang="en-US" sz="1900" dirty="0" smtClean="0">
                <a:solidFill>
                  <a:srgbClr val="C00000"/>
                </a:solidFill>
              </a:rPr>
              <a:t>: A study of police statistics by Milne (2011) reports that approximately half of road accidents result in a death because one of the parties involved has been under the influence of alcohol.</a:t>
            </a:r>
          </a:p>
          <a:p>
            <a:pPr algn="just"/>
            <a:endParaRPr lang="en-US" sz="1900" dirty="0">
              <a:solidFill>
                <a:srgbClr val="0070C0"/>
              </a:solidFill>
            </a:endParaRPr>
          </a:p>
        </p:txBody>
      </p:sp>
    </p:spTree>
  </p:cSld>
  <p:clrMapOvr>
    <a:masterClrMapping/>
  </p:clrMapOvr>
  <p:transition spd="slow">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
        <p:nvSpPr>
          <p:cNvPr id="5" name="Rectangle 4"/>
          <p:cNvSpPr/>
          <p:nvPr/>
        </p:nvSpPr>
        <p:spPr>
          <a:xfrm>
            <a:off x="457200" y="533400"/>
            <a:ext cx="8229600" cy="5791200"/>
          </a:xfrm>
          <a:prstGeom prst="rect">
            <a:avLst/>
          </a:prstGeom>
          <a:solidFill>
            <a:schemeClr val="accent6">
              <a:lumMod val="75000"/>
              <a:alpha val="4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smtClean="0">
                <a:solidFill>
                  <a:schemeClr val="tx1"/>
                </a:solidFill>
              </a:rPr>
              <a:t>Example 2: </a:t>
            </a:r>
          </a:p>
          <a:p>
            <a:r>
              <a:rPr lang="en-US" sz="2000" dirty="0" smtClean="0">
                <a:solidFill>
                  <a:srgbClr val="C00000"/>
                </a:solidFill>
              </a:rPr>
              <a:t>Philip’s quoted the exact words from the original text of </a:t>
            </a:r>
            <a:r>
              <a:rPr lang="en-US" sz="2000" dirty="0" err="1" smtClean="0">
                <a:solidFill>
                  <a:srgbClr val="C00000"/>
                </a:solidFill>
              </a:rPr>
              <a:t>Sim</a:t>
            </a:r>
            <a:r>
              <a:rPr lang="en-US" sz="2000" dirty="0" smtClean="0">
                <a:solidFill>
                  <a:srgbClr val="C00000"/>
                </a:solidFill>
              </a:rPr>
              <a:t>. He has cited the source but has not inserted the quotation marks. </a:t>
            </a:r>
          </a:p>
          <a:p>
            <a:r>
              <a:rPr lang="en-US" sz="2000" dirty="0" smtClean="0">
                <a:solidFill>
                  <a:srgbClr val="C00000"/>
                </a:solidFill>
              </a:rPr>
              <a:t> </a:t>
            </a:r>
          </a:p>
          <a:p>
            <a:r>
              <a:rPr lang="en-US" sz="2000" b="1" i="1" dirty="0" smtClean="0">
                <a:solidFill>
                  <a:srgbClr val="C00000"/>
                </a:solidFill>
              </a:rPr>
              <a:t>Original</a:t>
            </a:r>
            <a:r>
              <a:rPr lang="en-US" sz="2000" b="1" dirty="0" smtClean="0">
                <a:solidFill>
                  <a:srgbClr val="C00000"/>
                </a:solidFill>
              </a:rPr>
              <a:t>:</a:t>
            </a:r>
            <a:r>
              <a:rPr lang="en-US" sz="2000" dirty="0" smtClean="0">
                <a:solidFill>
                  <a:srgbClr val="C00000"/>
                </a:solidFill>
              </a:rPr>
              <a:t> </a:t>
            </a:r>
            <a:r>
              <a:rPr lang="en-US" sz="2000" dirty="0" smtClean="0">
                <a:solidFill>
                  <a:srgbClr val="002060"/>
                </a:solidFill>
              </a:rPr>
              <a:t>It could be assumed that undergraduate students wrote what they could write and not what they actually know. </a:t>
            </a:r>
          </a:p>
          <a:p>
            <a:r>
              <a:rPr lang="en-US" sz="2000" b="1" i="1" dirty="0" smtClean="0">
                <a:solidFill>
                  <a:srgbClr val="C00000"/>
                </a:solidFill>
              </a:rPr>
              <a:t> </a:t>
            </a:r>
            <a:endParaRPr lang="en-US" sz="2000" dirty="0" smtClean="0">
              <a:solidFill>
                <a:srgbClr val="C00000"/>
              </a:solidFill>
            </a:endParaRPr>
          </a:p>
          <a:p>
            <a:r>
              <a:rPr lang="en-US" sz="2000" b="1" i="1" dirty="0" smtClean="0">
                <a:solidFill>
                  <a:srgbClr val="C00000"/>
                </a:solidFill>
              </a:rPr>
              <a:t>Philip’s version</a:t>
            </a:r>
            <a:r>
              <a:rPr lang="en-US" sz="2000" b="1" dirty="0" smtClean="0">
                <a:solidFill>
                  <a:srgbClr val="C00000"/>
                </a:solidFill>
              </a:rPr>
              <a:t>:</a:t>
            </a:r>
            <a:r>
              <a:rPr lang="en-US" sz="2000" dirty="0" smtClean="0">
                <a:solidFill>
                  <a:srgbClr val="C00000"/>
                </a:solidFill>
              </a:rPr>
              <a:t> </a:t>
            </a:r>
            <a:r>
              <a:rPr lang="en-US" sz="2000" dirty="0" err="1" smtClean="0">
                <a:solidFill>
                  <a:srgbClr val="0070C0"/>
                </a:solidFill>
              </a:rPr>
              <a:t>Sim</a:t>
            </a:r>
            <a:r>
              <a:rPr lang="en-US" sz="2000" dirty="0" smtClean="0">
                <a:solidFill>
                  <a:srgbClr val="0070C0"/>
                </a:solidFill>
              </a:rPr>
              <a:t> (2006) asserted that students wrote what they could and not what they actually know.</a:t>
            </a:r>
          </a:p>
          <a:p>
            <a:r>
              <a:rPr lang="en-US" sz="2000" b="1" dirty="0" smtClean="0">
                <a:solidFill>
                  <a:srgbClr val="C00000"/>
                </a:solidFill>
              </a:rPr>
              <a:t> </a:t>
            </a:r>
            <a:endParaRPr lang="en-US" sz="2000" dirty="0" smtClean="0">
              <a:solidFill>
                <a:srgbClr val="C00000"/>
              </a:solidFill>
            </a:endParaRPr>
          </a:p>
          <a:p>
            <a:r>
              <a:rPr lang="en-US" sz="2000" b="1" dirty="0" smtClean="0">
                <a:solidFill>
                  <a:srgbClr val="C00000"/>
                </a:solidFill>
              </a:rPr>
              <a:t>Comment</a:t>
            </a:r>
            <a:r>
              <a:rPr lang="en-US" sz="2000" dirty="0" smtClean="0">
                <a:solidFill>
                  <a:srgbClr val="C00000"/>
                </a:solidFill>
              </a:rPr>
              <a:t>: </a:t>
            </a:r>
            <a:r>
              <a:rPr lang="en-US" sz="2000" dirty="0" smtClean="0">
                <a:solidFill>
                  <a:srgbClr val="002060"/>
                </a:solidFill>
              </a:rPr>
              <a:t>Although Philip has cited the source, by lifting the exact words taken from the text he is only doing half the job. He must place the exact words within quotation marks (inverted commas).</a:t>
            </a:r>
          </a:p>
          <a:p>
            <a:r>
              <a:rPr lang="en-US" sz="2000" b="1" i="1" dirty="0" smtClean="0">
                <a:solidFill>
                  <a:srgbClr val="C00000"/>
                </a:solidFill>
              </a:rPr>
              <a:t> </a:t>
            </a:r>
            <a:endParaRPr lang="en-US" sz="2000" dirty="0" smtClean="0">
              <a:solidFill>
                <a:srgbClr val="C00000"/>
              </a:solidFill>
            </a:endParaRPr>
          </a:p>
          <a:p>
            <a:r>
              <a:rPr lang="en-US" sz="2000" b="1" i="1" dirty="0" smtClean="0">
                <a:solidFill>
                  <a:srgbClr val="C00000"/>
                </a:solidFill>
              </a:rPr>
              <a:t>Right Use</a:t>
            </a:r>
            <a:r>
              <a:rPr lang="en-US" sz="2000" dirty="0" smtClean="0">
                <a:solidFill>
                  <a:srgbClr val="C00000"/>
                </a:solidFill>
              </a:rPr>
              <a:t>: </a:t>
            </a:r>
            <a:r>
              <a:rPr lang="en-US" sz="2000" dirty="0" err="1" smtClean="0">
                <a:solidFill>
                  <a:srgbClr val="7030A0"/>
                </a:solidFill>
              </a:rPr>
              <a:t>Sim</a:t>
            </a:r>
            <a:r>
              <a:rPr lang="en-US" sz="2000" dirty="0" smtClean="0">
                <a:solidFill>
                  <a:srgbClr val="7030A0"/>
                </a:solidFill>
              </a:rPr>
              <a:t> (2006) asserted that students “wrote what they could and not what they actually know’”</a:t>
            </a:r>
            <a:endParaRPr lang="en-US" sz="2000" dirty="0">
              <a:solidFill>
                <a:srgbClr val="7030A0"/>
              </a:solidFill>
            </a:endParaRPr>
          </a:p>
        </p:txBody>
      </p:sp>
    </p:spTree>
  </p:cSld>
  <p:clrMapOvr>
    <a:masterClrMapping/>
  </p:clrMapOvr>
  <p:transition spd="slow">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
        <p:nvSpPr>
          <p:cNvPr id="5" name="Rectangle 4"/>
          <p:cNvSpPr/>
          <p:nvPr/>
        </p:nvSpPr>
        <p:spPr>
          <a:xfrm>
            <a:off x="457200" y="533400"/>
            <a:ext cx="8229600" cy="5791200"/>
          </a:xfrm>
          <a:prstGeom prst="rect">
            <a:avLst/>
          </a:prstGeom>
          <a:solidFill>
            <a:schemeClr val="accent6">
              <a:lumMod val="75000"/>
              <a:alpha val="4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smtClean="0">
                <a:solidFill>
                  <a:schemeClr val="tx1"/>
                </a:solidFill>
              </a:rPr>
              <a:t>Example 3: </a:t>
            </a:r>
            <a:endParaRPr lang="en-US" sz="2000" dirty="0" smtClean="0"/>
          </a:p>
          <a:p>
            <a:pPr algn="just"/>
            <a:r>
              <a:rPr lang="en-US" sz="2000" dirty="0" err="1" smtClean="0">
                <a:solidFill>
                  <a:srgbClr val="BB3905"/>
                </a:solidFill>
              </a:rPr>
              <a:t>Jone</a:t>
            </a:r>
            <a:r>
              <a:rPr lang="en-US" sz="2000" dirty="0" smtClean="0">
                <a:solidFill>
                  <a:srgbClr val="BB3905"/>
                </a:solidFill>
              </a:rPr>
              <a:t> has copied the words from the original text from (Hay, 2010) and placed these within inverted commas but has not sourced the quotes. </a:t>
            </a:r>
          </a:p>
          <a:p>
            <a:pPr algn="just"/>
            <a:r>
              <a:rPr lang="en-US" sz="2000" dirty="0" smtClean="0">
                <a:solidFill>
                  <a:srgbClr val="BB3905"/>
                </a:solidFill>
              </a:rPr>
              <a:t> </a:t>
            </a:r>
          </a:p>
          <a:p>
            <a:pPr algn="just"/>
            <a:r>
              <a:rPr lang="en-US" sz="2000" b="1" i="1" dirty="0" smtClean="0">
                <a:solidFill>
                  <a:srgbClr val="BB3905"/>
                </a:solidFill>
              </a:rPr>
              <a:t>Original</a:t>
            </a:r>
            <a:r>
              <a:rPr lang="en-US" sz="2000" b="1" dirty="0" smtClean="0">
                <a:solidFill>
                  <a:srgbClr val="BB3905"/>
                </a:solidFill>
              </a:rPr>
              <a:t>:</a:t>
            </a:r>
            <a:r>
              <a:rPr lang="en-US" sz="2000" dirty="0" smtClean="0">
                <a:solidFill>
                  <a:srgbClr val="BB3905"/>
                </a:solidFill>
              </a:rPr>
              <a:t> </a:t>
            </a:r>
            <a:r>
              <a:rPr lang="en-US" sz="2000" dirty="0" smtClean="0">
                <a:solidFill>
                  <a:srgbClr val="002060"/>
                </a:solidFill>
              </a:rPr>
              <a:t>It could be assumed that undergraduate students wrote what they could write and not what they actually know.</a:t>
            </a:r>
          </a:p>
          <a:p>
            <a:pPr algn="just"/>
            <a:r>
              <a:rPr lang="en-US" sz="2000" b="1" i="1" dirty="0" smtClean="0">
                <a:solidFill>
                  <a:srgbClr val="BB3905"/>
                </a:solidFill>
              </a:rPr>
              <a:t> </a:t>
            </a:r>
            <a:endParaRPr lang="en-US" sz="2000" dirty="0" smtClean="0">
              <a:solidFill>
                <a:srgbClr val="BB3905"/>
              </a:solidFill>
            </a:endParaRPr>
          </a:p>
          <a:p>
            <a:pPr algn="just"/>
            <a:r>
              <a:rPr lang="en-US" sz="2000" b="1" i="1" dirty="0" err="1" smtClean="0">
                <a:solidFill>
                  <a:srgbClr val="BB3905"/>
                </a:solidFill>
              </a:rPr>
              <a:t>Jone’s</a:t>
            </a:r>
            <a:r>
              <a:rPr lang="en-US" sz="2000" b="1" i="1" dirty="0" smtClean="0">
                <a:solidFill>
                  <a:srgbClr val="BB3905"/>
                </a:solidFill>
              </a:rPr>
              <a:t> version</a:t>
            </a:r>
            <a:r>
              <a:rPr lang="en-US" sz="2000" b="1" dirty="0" smtClean="0">
                <a:solidFill>
                  <a:srgbClr val="BB3905"/>
                </a:solidFill>
              </a:rPr>
              <a:t>:</a:t>
            </a:r>
            <a:r>
              <a:rPr lang="en-US" sz="2000" dirty="0" smtClean="0">
                <a:solidFill>
                  <a:srgbClr val="BB3905"/>
                </a:solidFill>
              </a:rPr>
              <a:t> </a:t>
            </a:r>
            <a:r>
              <a:rPr lang="en-US" sz="2000" dirty="0" smtClean="0">
                <a:solidFill>
                  <a:srgbClr val="7030A0"/>
                </a:solidFill>
              </a:rPr>
              <a:t>Essentially, what was noted was that the students ‘wrote what they could write and not what they actually know’.</a:t>
            </a:r>
          </a:p>
          <a:p>
            <a:pPr algn="just"/>
            <a:r>
              <a:rPr lang="en-US" sz="2000" b="1" i="1" dirty="0" smtClean="0">
                <a:solidFill>
                  <a:srgbClr val="BB3905"/>
                </a:solidFill>
              </a:rPr>
              <a:t> </a:t>
            </a:r>
            <a:endParaRPr lang="en-US" sz="2000" dirty="0" smtClean="0">
              <a:solidFill>
                <a:srgbClr val="BB3905"/>
              </a:solidFill>
            </a:endParaRPr>
          </a:p>
          <a:p>
            <a:pPr algn="just"/>
            <a:r>
              <a:rPr lang="en-US" sz="2000" b="1" i="1" dirty="0" smtClean="0">
                <a:solidFill>
                  <a:srgbClr val="BB3905"/>
                </a:solidFill>
              </a:rPr>
              <a:t>Right Use</a:t>
            </a:r>
            <a:r>
              <a:rPr lang="en-US" sz="2000" b="1" dirty="0" smtClean="0">
                <a:solidFill>
                  <a:srgbClr val="BB3905"/>
                </a:solidFill>
              </a:rPr>
              <a:t>:</a:t>
            </a:r>
            <a:r>
              <a:rPr lang="en-US" sz="2000" dirty="0" smtClean="0">
                <a:solidFill>
                  <a:srgbClr val="BB3905"/>
                </a:solidFill>
              </a:rPr>
              <a:t> </a:t>
            </a:r>
            <a:r>
              <a:rPr lang="en-US" sz="2000" dirty="0" smtClean="0">
                <a:solidFill>
                  <a:srgbClr val="0070C0"/>
                </a:solidFill>
              </a:rPr>
              <a:t>Essentially, it was noted that students ‘wrote what they could write and not what they actually know’ (Hay, 2010).</a:t>
            </a:r>
          </a:p>
          <a:p>
            <a:pPr algn="ctr"/>
            <a:r>
              <a:rPr lang="en-US" sz="2000" i="1" dirty="0" smtClean="0">
                <a:solidFill>
                  <a:srgbClr val="BB3905"/>
                </a:solidFill>
              </a:rPr>
              <a:t>Or</a:t>
            </a:r>
            <a:endParaRPr lang="en-US" sz="2000" dirty="0" smtClean="0">
              <a:solidFill>
                <a:srgbClr val="BB3905"/>
              </a:solidFill>
            </a:endParaRPr>
          </a:p>
          <a:p>
            <a:pPr algn="just"/>
            <a:r>
              <a:rPr lang="en-US" sz="2000" dirty="0" smtClean="0">
                <a:solidFill>
                  <a:srgbClr val="BB3905"/>
                </a:solidFill>
              </a:rPr>
              <a:t> Hay (2010) noted that students ‘wrote what they could write and not what they actually know’.</a:t>
            </a:r>
            <a:endParaRPr lang="en-US" sz="2000" dirty="0">
              <a:solidFill>
                <a:srgbClr val="BB3905"/>
              </a:solidFill>
            </a:endParaRPr>
          </a:p>
        </p:txBody>
      </p:sp>
    </p:spTree>
  </p:cSld>
  <p:clrMapOvr>
    <a:masterClrMapping/>
  </p:clrMapOvr>
  <p:transition spd="slow">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18048"/>
          </a:xfrm>
        </p:spPr>
        <p:txBody>
          <a:bodyPr>
            <a:normAutofit fontScale="70000" lnSpcReduction="20000"/>
          </a:bodyPr>
          <a:lstStyle/>
          <a:p>
            <a:pPr>
              <a:buNone/>
            </a:pPr>
            <a:r>
              <a:rPr lang="en-US" b="1" dirty="0" smtClean="0"/>
              <a:t>Example 4:</a:t>
            </a:r>
          </a:p>
          <a:p>
            <a:pPr lvl="0"/>
            <a:r>
              <a:rPr lang="en-US" dirty="0" smtClean="0">
                <a:solidFill>
                  <a:srgbClr val="C00000"/>
                </a:solidFill>
              </a:rPr>
              <a:t>More than four lines requires no quotation mark, but needs to be indented 1 inch. Less than four lines should be kept within quotation mark. (MLA Style)</a:t>
            </a:r>
          </a:p>
          <a:p>
            <a:pPr lvl="0"/>
            <a:endParaRPr lang="en-US" dirty="0" smtClean="0"/>
          </a:p>
          <a:p>
            <a:pPr marL="0" indent="0">
              <a:buNone/>
            </a:pPr>
            <a:r>
              <a:rPr lang="en-US" dirty="0" smtClean="0"/>
              <a:t>Barbara W. </a:t>
            </a:r>
            <a:r>
              <a:rPr lang="en-US" dirty="0" err="1" smtClean="0"/>
              <a:t>Sommer</a:t>
            </a:r>
            <a:r>
              <a:rPr lang="en-US" dirty="0" smtClean="0"/>
              <a:t> and Mary Kay Quinlan in the Introduction part of the book </a:t>
            </a:r>
            <a:r>
              <a:rPr lang="en-US" i="1" dirty="0" smtClean="0"/>
              <a:t>The Oral History Manual </a:t>
            </a:r>
            <a:r>
              <a:rPr lang="en-US" dirty="0" smtClean="0"/>
              <a:t>write:</a:t>
            </a:r>
          </a:p>
          <a:p>
            <a:pPr marL="917575" indent="-265113" algn="just">
              <a:buNone/>
            </a:pPr>
            <a:r>
              <a:rPr lang="en-US" dirty="0" smtClean="0"/>
              <a:t>	Oral history, with its emphasis on personal outreach, can help benefit an entire community by bringing people together.  Regardless of the role it plays in community organization, it can become a vehicle for documenting not only facts about the past but also more subjective insights into how people organize their views of their history. (4)</a:t>
            </a:r>
          </a:p>
          <a:p>
            <a:pPr marL="917575" indent="-265113" algn="just">
              <a:buNone/>
            </a:pPr>
            <a:endParaRPr lang="en-US" dirty="0" smtClean="0"/>
          </a:p>
          <a:p>
            <a:pPr marL="0" indent="0">
              <a:buNone/>
            </a:pPr>
            <a:r>
              <a:rPr lang="en-US" dirty="0" smtClean="0">
                <a:solidFill>
                  <a:srgbClr val="7030A0"/>
                </a:solidFill>
              </a:rPr>
              <a:t>Anil </a:t>
            </a:r>
            <a:r>
              <a:rPr lang="en-US" dirty="0" err="1" smtClean="0">
                <a:solidFill>
                  <a:srgbClr val="7030A0"/>
                </a:solidFill>
              </a:rPr>
              <a:t>Boro</a:t>
            </a:r>
            <a:r>
              <a:rPr lang="en-US" dirty="0" smtClean="0">
                <a:solidFill>
                  <a:srgbClr val="7030A0"/>
                </a:solidFill>
              </a:rPr>
              <a:t> in his book </a:t>
            </a:r>
            <a:r>
              <a:rPr lang="en-US" i="1" dirty="0" smtClean="0">
                <a:solidFill>
                  <a:srgbClr val="7030A0"/>
                </a:solidFill>
              </a:rPr>
              <a:t>Folk Literature of the </a:t>
            </a:r>
            <a:r>
              <a:rPr lang="en-US" i="1" dirty="0" err="1" smtClean="0">
                <a:solidFill>
                  <a:srgbClr val="7030A0"/>
                </a:solidFill>
              </a:rPr>
              <a:t>Boros</a:t>
            </a:r>
            <a:r>
              <a:rPr lang="en-US" i="1" dirty="0" smtClean="0">
                <a:solidFill>
                  <a:srgbClr val="7030A0"/>
                </a:solidFill>
              </a:rPr>
              <a:t>: An Introduction </a:t>
            </a:r>
            <a:r>
              <a:rPr lang="en-US" dirty="0" smtClean="0">
                <a:solidFill>
                  <a:srgbClr val="7030A0"/>
                </a:solidFill>
              </a:rPr>
              <a:t>states that “Probably the name of the </a:t>
            </a:r>
            <a:r>
              <a:rPr lang="en-US" dirty="0" err="1" smtClean="0">
                <a:solidFill>
                  <a:srgbClr val="7030A0"/>
                </a:solidFill>
              </a:rPr>
              <a:t>Bageswari</a:t>
            </a:r>
            <a:r>
              <a:rPr lang="en-US" dirty="0" smtClean="0">
                <a:solidFill>
                  <a:srgbClr val="7030A0"/>
                </a:solidFill>
              </a:rPr>
              <a:t> temple has been derived from the name of </a:t>
            </a:r>
            <a:r>
              <a:rPr lang="en-US" dirty="0" err="1" smtClean="0">
                <a:solidFill>
                  <a:srgbClr val="7030A0"/>
                </a:solidFill>
              </a:rPr>
              <a:t>Birgachri</a:t>
            </a:r>
            <a:r>
              <a:rPr lang="en-US" dirty="0" smtClean="0">
                <a:solidFill>
                  <a:srgbClr val="7030A0"/>
                </a:solidFill>
              </a:rPr>
              <a:t>.” (168)</a:t>
            </a:r>
          </a:p>
          <a:p>
            <a:endParaRPr lang="en-US" dirty="0" smtClean="0"/>
          </a:p>
          <a:p>
            <a:pPr marL="0" indent="0">
              <a:buNone/>
            </a:pPr>
            <a:r>
              <a:rPr lang="en-US" dirty="0" smtClean="0">
                <a:solidFill>
                  <a:srgbClr val="C00000"/>
                </a:solidFill>
              </a:rPr>
              <a:t>Therefore, “nationalism refers to a set of beliefs about the nation” (</a:t>
            </a:r>
            <a:r>
              <a:rPr lang="en-US" dirty="0" err="1" smtClean="0">
                <a:solidFill>
                  <a:srgbClr val="C00000"/>
                </a:solidFill>
              </a:rPr>
              <a:t>Grosby</a:t>
            </a:r>
            <a:r>
              <a:rPr lang="en-US" dirty="0" smtClean="0">
                <a:solidFill>
                  <a:srgbClr val="C00000"/>
                </a:solidFill>
              </a:rPr>
              <a:t> 5). </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ransition spd="slow">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82000" cy="457200"/>
          </a:xfrm>
          <a:solidFill>
            <a:schemeClr val="accent4">
              <a:lumMod val="40000"/>
              <a:lumOff val="60000"/>
            </a:schemeClr>
          </a:solidFill>
        </p:spPr>
        <p:txBody>
          <a:bodyPr>
            <a:normAutofit fontScale="85000" lnSpcReduction="20000"/>
          </a:bodyPr>
          <a:lstStyle/>
          <a:p>
            <a:pPr algn="ctr">
              <a:buNone/>
            </a:pPr>
            <a:r>
              <a:rPr lang="en-US" b="1" dirty="0" smtClean="0">
                <a:solidFill>
                  <a:srgbClr val="00B050"/>
                </a:solidFill>
              </a:rPr>
              <a:t>Citing the Information Source</a:t>
            </a:r>
            <a:endParaRPr lang="en-US" sz="3200" dirty="0" smtClean="0">
              <a:solidFill>
                <a:srgbClr val="00B05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
        <p:nvSpPr>
          <p:cNvPr id="5" name="Rectangle 4"/>
          <p:cNvSpPr/>
          <p:nvPr/>
        </p:nvSpPr>
        <p:spPr>
          <a:xfrm>
            <a:off x="381000" y="838200"/>
            <a:ext cx="8382000" cy="5638800"/>
          </a:xfrm>
          <a:prstGeom prst="rect">
            <a:avLst/>
          </a:prstGeom>
          <a:solidFill>
            <a:schemeClr val="accent6">
              <a:lumMod val="75000"/>
              <a:alpha val="4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endParaRPr lang="en-US" sz="1900" b="1" dirty="0" smtClean="0">
              <a:solidFill>
                <a:schemeClr val="tx1"/>
              </a:solidFill>
            </a:endParaRPr>
          </a:p>
          <a:p>
            <a:pPr algn="just"/>
            <a:endParaRPr lang="en-US" sz="1900" b="1" dirty="0" smtClean="0">
              <a:solidFill>
                <a:schemeClr val="tx1"/>
              </a:solidFill>
            </a:endParaRPr>
          </a:p>
          <a:p>
            <a:pPr algn="just"/>
            <a:endParaRPr lang="en-US" sz="1900" b="1" dirty="0" smtClean="0">
              <a:solidFill>
                <a:schemeClr val="tx1"/>
              </a:solidFill>
            </a:endParaRPr>
          </a:p>
          <a:p>
            <a:pPr algn="just"/>
            <a:endParaRPr lang="en-US" sz="1900" b="1" dirty="0" smtClean="0">
              <a:solidFill>
                <a:schemeClr val="tx1"/>
              </a:solidFill>
            </a:endParaRPr>
          </a:p>
          <a:p>
            <a:pPr algn="just"/>
            <a:endParaRPr lang="en-US" sz="1900" b="1" dirty="0" smtClean="0">
              <a:solidFill>
                <a:schemeClr val="tx1"/>
              </a:solidFill>
            </a:endParaRPr>
          </a:p>
          <a:p>
            <a:endParaRPr lang="en-US" sz="2000" i="1" dirty="0" smtClean="0"/>
          </a:p>
          <a:p>
            <a:endParaRPr lang="en-US" sz="2000" i="1" dirty="0" smtClean="0"/>
          </a:p>
          <a:p>
            <a:endParaRPr lang="en-US" sz="2000" i="1" dirty="0" smtClean="0"/>
          </a:p>
          <a:p>
            <a:endParaRPr lang="en-US" sz="2000" i="1" dirty="0" smtClean="0"/>
          </a:p>
          <a:p>
            <a:endParaRPr lang="en-US" sz="2000" i="1" dirty="0" smtClean="0"/>
          </a:p>
          <a:p>
            <a:endParaRPr lang="en-US" sz="2000" i="1" dirty="0" smtClean="0"/>
          </a:p>
          <a:p>
            <a:endParaRPr lang="en-US" sz="1600" i="1" dirty="0" smtClean="0">
              <a:solidFill>
                <a:srgbClr val="BB3905"/>
              </a:solidFill>
            </a:endParaRPr>
          </a:p>
          <a:p>
            <a:endParaRPr lang="en-US" sz="1600" i="1" dirty="0" smtClean="0">
              <a:solidFill>
                <a:srgbClr val="BB3905"/>
              </a:solidFill>
            </a:endParaRPr>
          </a:p>
          <a:p>
            <a:endParaRPr lang="en-US" sz="1600" i="1" dirty="0" smtClean="0">
              <a:solidFill>
                <a:srgbClr val="BB3905"/>
              </a:solidFill>
            </a:endParaRPr>
          </a:p>
          <a:p>
            <a:endParaRPr lang="en-US" sz="1600" i="1" dirty="0" smtClean="0">
              <a:solidFill>
                <a:srgbClr val="BB3905"/>
              </a:solidFill>
            </a:endParaRPr>
          </a:p>
          <a:p>
            <a:endParaRPr lang="en-US" sz="1600" i="1" dirty="0" smtClean="0">
              <a:solidFill>
                <a:srgbClr val="BB3905"/>
              </a:solidFill>
            </a:endParaRPr>
          </a:p>
          <a:p>
            <a:r>
              <a:rPr lang="en-US" sz="1600" i="1" dirty="0" smtClean="0">
                <a:solidFill>
                  <a:srgbClr val="BB3905"/>
                </a:solidFill>
              </a:rPr>
              <a:t>Source: Record maintained by MMES office since 2010 to 2015</a:t>
            </a:r>
            <a:endParaRPr lang="en-US" sz="1600" dirty="0" smtClean="0">
              <a:solidFill>
                <a:srgbClr val="BB3905"/>
              </a:solidFill>
            </a:endParaRPr>
          </a:p>
          <a:p>
            <a:r>
              <a:rPr lang="en-US" sz="1600" i="1" dirty="0" smtClean="0">
                <a:solidFill>
                  <a:srgbClr val="002060"/>
                </a:solidFill>
              </a:rPr>
              <a:t>Source: Basic Statistics of North Eastern Region, 2015</a:t>
            </a:r>
            <a:endParaRPr lang="en-US" sz="1600" dirty="0" smtClean="0">
              <a:solidFill>
                <a:srgbClr val="002060"/>
              </a:solidFill>
            </a:endParaRPr>
          </a:p>
          <a:p>
            <a:r>
              <a:rPr lang="en-US" sz="1600" i="1" dirty="0" smtClean="0">
                <a:solidFill>
                  <a:srgbClr val="BB3905"/>
                </a:solidFill>
              </a:rPr>
              <a:t>Source: The Hindu</a:t>
            </a:r>
            <a:endParaRPr lang="en-US" sz="1600" dirty="0" smtClean="0">
              <a:solidFill>
                <a:srgbClr val="BB3905"/>
              </a:solidFill>
            </a:endParaRPr>
          </a:p>
          <a:p>
            <a:r>
              <a:rPr lang="en-US" sz="1600" i="1" dirty="0" smtClean="0">
                <a:solidFill>
                  <a:srgbClr val="002060"/>
                </a:solidFill>
              </a:rPr>
              <a:t>Source: Field Survey</a:t>
            </a:r>
          </a:p>
          <a:p>
            <a:r>
              <a:rPr lang="en-US" sz="1600" i="1" dirty="0" smtClean="0">
                <a:solidFill>
                  <a:srgbClr val="BB3905"/>
                </a:solidFill>
              </a:rPr>
              <a:t>Source: National Sample Survey, 2019-20 appeared in The Wall Street Journal</a:t>
            </a:r>
            <a:endParaRPr lang="en-US" sz="1600" dirty="0" smtClean="0">
              <a:solidFill>
                <a:srgbClr val="BB3905"/>
              </a:solidFill>
            </a:endParaRPr>
          </a:p>
          <a:p>
            <a:endParaRPr lang="en-US" sz="2000" dirty="0" smtClean="0"/>
          </a:p>
          <a:p>
            <a:pPr algn="just"/>
            <a:endParaRPr lang="en-US" sz="1900" dirty="0">
              <a:solidFill>
                <a:srgbClr val="0070C0"/>
              </a:solidFill>
            </a:endParaRPr>
          </a:p>
        </p:txBody>
      </p:sp>
      <p:graphicFrame>
        <p:nvGraphicFramePr>
          <p:cNvPr id="6" name="Table 5"/>
          <p:cNvGraphicFramePr>
            <a:graphicFrameLocks noGrp="1"/>
          </p:cNvGraphicFramePr>
          <p:nvPr/>
        </p:nvGraphicFramePr>
        <p:xfrm>
          <a:off x="533400" y="1397000"/>
          <a:ext cx="8001000" cy="3327400"/>
        </p:xfrm>
        <a:graphic>
          <a:graphicData uri="http://schemas.openxmlformats.org/drawingml/2006/table">
            <a:tbl>
              <a:tblPr firstRow="1" bandRow="1">
                <a:tableStyleId>{5C22544A-7EE6-4342-B048-85BDC9FD1C3A}</a:tableStyleId>
              </a:tblPr>
              <a:tblGrid>
                <a:gridCol w="1600200"/>
                <a:gridCol w="1600200"/>
                <a:gridCol w="1600200"/>
                <a:gridCol w="1600200"/>
                <a:gridCol w="1600200"/>
              </a:tblGrid>
              <a:tr h="536958">
                <a:tc rowSpan="2">
                  <a:txBody>
                    <a:bodyPr/>
                    <a:lstStyle/>
                    <a:p>
                      <a:r>
                        <a:rPr kumimoji="0" lang="en-US" sz="1800" b="1" kern="1200" dirty="0" smtClean="0">
                          <a:solidFill>
                            <a:schemeClr val="lt1"/>
                          </a:solidFill>
                          <a:latin typeface="+mn-lt"/>
                          <a:ea typeface="+mn-ea"/>
                          <a:cs typeface="+mn-cs"/>
                        </a:rPr>
                        <a:t>Areas of Activities</a:t>
                      </a:r>
                      <a:endParaRPr lang="en-US" dirty="0"/>
                    </a:p>
                  </a:txBody>
                  <a:tcPr/>
                </a:tc>
                <a:tc gridSpan="4">
                  <a:txBody>
                    <a:bodyPr/>
                    <a:lstStyle/>
                    <a:p>
                      <a:pPr algn="ctr"/>
                      <a:r>
                        <a:rPr kumimoji="0" lang="en-US" sz="1800" b="1" kern="1200" dirty="0" smtClean="0">
                          <a:solidFill>
                            <a:schemeClr val="lt1"/>
                          </a:solidFill>
                          <a:latin typeface="+mn-lt"/>
                          <a:ea typeface="+mn-ea"/>
                          <a:cs typeface="+mn-cs"/>
                        </a:rPr>
                        <a:t>Year wise performance</a:t>
                      </a:r>
                      <a:endParaRPr lang="en-US" dirty="0"/>
                    </a:p>
                  </a:txBody>
                  <a:tcPr>
                    <a:lnB w="12700" cap="flat" cmpd="sng" algn="ctr">
                      <a:solidFill>
                        <a:schemeClr val="tx1"/>
                      </a:solidFill>
                      <a:prstDash val="solid"/>
                      <a:round/>
                      <a:headEnd type="none" w="med" len="med"/>
                      <a:tailEnd type="none" w="med" len="med"/>
                    </a:lnB>
                  </a:tcPr>
                </a:tc>
                <a:tc hMerge="1">
                  <a:txBody>
                    <a:bodyPr/>
                    <a:lstStyle/>
                    <a:p>
                      <a:endParaRPr lang="en-US"/>
                    </a:p>
                  </a:txBody>
                  <a:tcPr>
                    <a:lnB w="12700" cap="flat" cmpd="sng" algn="ctr">
                      <a:solidFill>
                        <a:schemeClr val="tx1"/>
                      </a:solidFill>
                      <a:prstDash val="solid"/>
                      <a:round/>
                      <a:headEnd type="none" w="med" len="med"/>
                      <a:tailEnd type="none" w="med" len="med"/>
                    </a:lnB>
                  </a:tcPr>
                </a:tc>
                <a:tc hMerge="1">
                  <a:txBody>
                    <a:bodyPr/>
                    <a:lstStyle/>
                    <a:p>
                      <a:endParaRPr lang="en-US"/>
                    </a:p>
                  </a:txBody>
                  <a:tcPr>
                    <a:lnB w="12700" cap="flat" cmpd="sng" algn="ctr">
                      <a:solidFill>
                        <a:schemeClr val="tx1"/>
                      </a:solidFill>
                      <a:prstDash val="solid"/>
                      <a:round/>
                      <a:headEnd type="none" w="med" len="med"/>
                      <a:tailEnd type="none" w="med" len="med"/>
                    </a:lnB>
                  </a:tcPr>
                </a:tc>
                <a:tc hMerge="1">
                  <a:txBody>
                    <a:bodyPr/>
                    <a:lstStyle/>
                    <a:p>
                      <a:endParaRPr lang="en-US" dirty="0"/>
                    </a:p>
                  </a:txBody>
                  <a:tcPr>
                    <a:lnB w="12700" cap="flat" cmpd="sng" algn="ctr">
                      <a:solidFill>
                        <a:schemeClr val="tx1"/>
                      </a:solidFill>
                      <a:prstDash val="solid"/>
                      <a:round/>
                      <a:headEnd type="none" w="med" len="med"/>
                      <a:tailEnd type="none" w="med" len="med"/>
                    </a:lnB>
                  </a:tcPr>
                </a:tc>
              </a:tr>
              <a:tr h="441251">
                <a:tc vMerge="1">
                  <a:txBody>
                    <a:bodyPr/>
                    <a:lstStyle/>
                    <a:p>
                      <a:endParaRPr lang="en-US" dirty="0"/>
                    </a:p>
                  </a:txBody>
                  <a:tcPr>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1000"/>
                        </a:spcAft>
                      </a:pPr>
                      <a:r>
                        <a:rPr lang="en-US" sz="1400" b="1" dirty="0">
                          <a:latin typeface="Times New Roman"/>
                          <a:ea typeface="Calibri"/>
                          <a:cs typeface="Mangal"/>
                        </a:rPr>
                        <a:t>2010</a:t>
                      </a:r>
                      <a:endParaRPr lang="en-US" sz="1200" dirty="0">
                        <a:latin typeface="Calibri"/>
                        <a:ea typeface="Calibri"/>
                        <a:cs typeface="Mangal"/>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1400" b="1">
                          <a:latin typeface="Times New Roman"/>
                          <a:ea typeface="Calibri"/>
                          <a:cs typeface="Mangal"/>
                        </a:rPr>
                        <a:t>2011</a:t>
                      </a:r>
                      <a:endParaRPr lang="en-US" sz="1200">
                        <a:latin typeface="Calibri"/>
                        <a:ea typeface="Calibri"/>
                        <a:cs typeface="Mangal"/>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1000"/>
                        </a:spcAft>
                      </a:pPr>
                      <a:r>
                        <a:rPr lang="en-US" sz="1400" b="1">
                          <a:latin typeface="Times New Roman"/>
                          <a:ea typeface="Calibri"/>
                          <a:cs typeface="Mangal"/>
                        </a:rPr>
                        <a:t>2012</a:t>
                      </a:r>
                      <a:endParaRPr lang="en-US" sz="1200">
                        <a:latin typeface="Calibri"/>
                        <a:ea typeface="Calibri"/>
                        <a:cs typeface="Mangal"/>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1000"/>
                        </a:spcAft>
                      </a:pPr>
                      <a:r>
                        <a:rPr lang="en-US" sz="1400" b="1" dirty="0">
                          <a:latin typeface="Times New Roman"/>
                          <a:ea typeface="Calibri"/>
                          <a:cs typeface="Mangal"/>
                        </a:rPr>
                        <a:t>2013</a:t>
                      </a:r>
                      <a:endParaRPr lang="en-US" sz="1200" dirty="0">
                        <a:latin typeface="Calibri"/>
                        <a:ea typeface="Calibri"/>
                        <a:cs typeface="Mangal"/>
                      </a:endParaRPr>
                    </a:p>
                  </a:txBody>
                  <a:tcPr marL="68580" marR="68580" marT="0" marB="0">
                    <a:lnT w="12700" cap="flat" cmpd="sng" algn="ctr">
                      <a:solidFill>
                        <a:schemeClr val="tx1"/>
                      </a:solidFill>
                      <a:prstDash val="solid"/>
                      <a:round/>
                      <a:headEnd type="none" w="med" len="med"/>
                      <a:tailEnd type="none" w="med" len="med"/>
                    </a:lnT>
                  </a:tcPr>
                </a:tc>
              </a:tr>
              <a:tr h="1114188">
                <a:tc>
                  <a:txBody>
                    <a:bodyPr/>
                    <a:lstStyle/>
                    <a:p>
                      <a:pPr marL="0" marR="0" algn="ctr">
                        <a:lnSpc>
                          <a:spcPct val="115000"/>
                        </a:lnSpc>
                        <a:spcBef>
                          <a:spcPts val="0"/>
                        </a:spcBef>
                        <a:spcAft>
                          <a:spcPts val="1000"/>
                        </a:spcAft>
                      </a:pPr>
                      <a:endParaRPr lang="en-US" sz="1400" dirty="0">
                        <a:solidFill>
                          <a:srgbClr val="BB3905"/>
                        </a:solidFill>
                        <a:latin typeface="Calibri"/>
                        <a:ea typeface="Calibri"/>
                        <a:cs typeface="Mangal"/>
                      </a:endParaRPr>
                    </a:p>
                    <a:p>
                      <a:pPr marL="0" marR="0" algn="ctr">
                        <a:lnSpc>
                          <a:spcPct val="115000"/>
                        </a:lnSpc>
                        <a:spcBef>
                          <a:spcPts val="0"/>
                        </a:spcBef>
                        <a:spcAft>
                          <a:spcPts val="1000"/>
                        </a:spcAft>
                      </a:pPr>
                      <a:r>
                        <a:rPr lang="en-US" sz="1400" b="1" dirty="0">
                          <a:solidFill>
                            <a:srgbClr val="BB3905"/>
                          </a:solidFill>
                          <a:latin typeface="Times New Roman"/>
                          <a:ea typeface="Calibri"/>
                          <a:cs typeface="Mangal"/>
                        </a:rPr>
                        <a:t>Rescue of Birds &amp; Animals</a:t>
                      </a:r>
                      <a:endParaRPr lang="en-US" sz="1400" dirty="0">
                        <a:solidFill>
                          <a:srgbClr val="BB3905"/>
                        </a:solidFill>
                        <a:latin typeface="Calibri"/>
                        <a:ea typeface="Calibri"/>
                        <a:cs typeface="Mangal"/>
                      </a:endParaRPr>
                    </a:p>
                  </a:txBody>
                  <a:tcPr marL="68580" marR="68580" marT="0" marB="0"/>
                </a:tc>
                <a:tc>
                  <a:txBody>
                    <a:bodyPr/>
                    <a:lstStyle/>
                    <a:p>
                      <a:pPr marL="0" marR="0">
                        <a:lnSpc>
                          <a:spcPct val="115000"/>
                        </a:lnSpc>
                        <a:spcBef>
                          <a:spcPts val="0"/>
                        </a:spcBef>
                        <a:spcAft>
                          <a:spcPts val="1000"/>
                        </a:spcAft>
                      </a:pPr>
                      <a:r>
                        <a:rPr lang="en-US" sz="1400" dirty="0">
                          <a:solidFill>
                            <a:srgbClr val="BB3905"/>
                          </a:solidFill>
                          <a:latin typeface="Times New Roman"/>
                          <a:ea typeface="Calibri"/>
                          <a:cs typeface="Mangal"/>
                        </a:rPr>
                        <a:t>1 Elephant Calf, 4 turtles, 2 Deer, 9 Pythons, 3 Birds.</a:t>
                      </a:r>
                      <a:endParaRPr lang="en-US" sz="1400" dirty="0">
                        <a:solidFill>
                          <a:srgbClr val="BB3905"/>
                        </a:solidFill>
                        <a:latin typeface="Calibri"/>
                        <a:ea typeface="Calibri"/>
                        <a:cs typeface="Mangal"/>
                      </a:endParaRPr>
                    </a:p>
                  </a:txBody>
                  <a:tcPr marL="68580" marR="68580" marT="0" marB="0"/>
                </a:tc>
                <a:tc>
                  <a:txBody>
                    <a:bodyPr/>
                    <a:lstStyle/>
                    <a:p>
                      <a:pPr marL="0" marR="0">
                        <a:lnSpc>
                          <a:spcPct val="115000"/>
                        </a:lnSpc>
                        <a:spcBef>
                          <a:spcPts val="0"/>
                        </a:spcBef>
                        <a:spcAft>
                          <a:spcPts val="1000"/>
                        </a:spcAft>
                      </a:pPr>
                      <a:r>
                        <a:rPr lang="en-US" sz="1400">
                          <a:solidFill>
                            <a:srgbClr val="BB3905"/>
                          </a:solidFill>
                          <a:latin typeface="Times New Roman"/>
                          <a:ea typeface="Calibri"/>
                          <a:cs typeface="Mangal"/>
                        </a:rPr>
                        <a:t>3 Himalayan Black Bears, 5 Turtles, 6 Pythons, 2 Birds.</a:t>
                      </a:r>
                      <a:endParaRPr lang="en-US" sz="1400">
                        <a:solidFill>
                          <a:srgbClr val="BB3905"/>
                        </a:solidFill>
                        <a:latin typeface="Calibri"/>
                        <a:ea typeface="Calibri"/>
                        <a:cs typeface="Mangal"/>
                      </a:endParaRPr>
                    </a:p>
                  </a:txBody>
                  <a:tcPr marL="68580" marR="68580" marT="0" marB="0"/>
                </a:tc>
                <a:tc>
                  <a:txBody>
                    <a:bodyPr/>
                    <a:lstStyle/>
                    <a:p>
                      <a:pPr marL="0" marR="0">
                        <a:lnSpc>
                          <a:spcPct val="115000"/>
                        </a:lnSpc>
                        <a:spcBef>
                          <a:spcPts val="0"/>
                        </a:spcBef>
                        <a:spcAft>
                          <a:spcPts val="1000"/>
                        </a:spcAft>
                      </a:pPr>
                      <a:r>
                        <a:rPr lang="en-US" sz="1400">
                          <a:solidFill>
                            <a:srgbClr val="BB3905"/>
                          </a:solidFill>
                          <a:latin typeface="Times New Roman"/>
                          <a:ea typeface="Calibri"/>
                          <a:cs typeface="Mangal"/>
                        </a:rPr>
                        <a:t>3 Turtles, 8 Pythons,  3 species of Birds,  1 wild boar.</a:t>
                      </a:r>
                      <a:endParaRPr lang="en-US" sz="1400">
                        <a:solidFill>
                          <a:srgbClr val="BB3905"/>
                        </a:solidFill>
                        <a:latin typeface="Calibri"/>
                        <a:ea typeface="Calibri"/>
                        <a:cs typeface="Mangal"/>
                      </a:endParaRPr>
                    </a:p>
                  </a:txBody>
                  <a:tcPr marL="68580" marR="68580" marT="0" marB="0"/>
                </a:tc>
                <a:tc>
                  <a:txBody>
                    <a:bodyPr/>
                    <a:lstStyle/>
                    <a:p>
                      <a:pPr marL="0" marR="0">
                        <a:lnSpc>
                          <a:spcPct val="115000"/>
                        </a:lnSpc>
                        <a:spcBef>
                          <a:spcPts val="0"/>
                        </a:spcBef>
                        <a:spcAft>
                          <a:spcPts val="1000"/>
                        </a:spcAft>
                      </a:pPr>
                      <a:r>
                        <a:rPr lang="en-US" sz="1400" dirty="0">
                          <a:solidFill>
                            <a:srgbClr val="BB3905"/>
                          </a:solidFill>
                          <a:latin typeface="Times New Roman"/>
                          <a:ea typeface="Calibri"/>
                          <a:cs typeface="Mangal"/>
                        </a:rPr>
                        <a:t>5 python, 1 Black Bear, 2 Turtles, 1 </a:t>
                      </a:r>
                      <a:r>
                        <a:rPr lang="en-US" sz="1400" dirty="0" err="1">
                          <a:solidFill>
                            <a:srgbClr val="BB3905"/>
                          </a:solidFill>
                          <a:latin typeface="Times New Roman"/>
                          <a:ea typeface="Calibri"/>
                          <a:cs typeface="Mangal"/>
                        </a:rPr>
                        <a:t>Adjuctant</a:t>
                      </a:r>
                      <a:r>
                        <a:rPr lang="en-US" sz="1400" dirty="0">
                          <a:solidFill>
                            <a:srgbClr val="BB3905"/>
                          </a:solidFill>
                          <a:latin typeface="Times New Roman"/>
                          <a:ea typeface="Calibri"/>
                          <a:cs typeface="Mangal"/>
                        </a:rPr>
                        <a:t> Stork, 1 Deer.</a:t>
                      </a:r>
                      <a:endParaRPr lang="en-US" sz="1400" dirty="0">
                        <a:solidFill>
                          <a:srgbClr val="BB3905"/>
                        </a:solidFill>
                        <a:latin typeface="Calibri"/>
                        <a:ea typeface="Calibri"/>
                        <a:cs typeface="Mangal"/>
                      </a:endParaRPr>
                    </a:p>
                  </a:txBody>
                  <a:tcPr marL="68580" marR="68580" marT="0" marB="0"/>
                </a:tc>
              </a:tr>
              <a:tr h="1235003">
                <a:tc>
                  <a:txBody>
                    <a:bodyPr/>
                    <a:lstStyle/>
                    <a:p>
                      <a:pPr marL="0" marR="0" algn="ctr">
                        <a:lnSpc>
                          <a:spcPct val="115000"/>
                        </a:lnSpc>
                        <a:spcBef>
                          <a:spcPts val="0"/>
                        </a:spcBef>
                        <a:spcAft>
                          <a:spcPts val="1000"/>
                        </a:spcAft>
                      </a:pPr>
                      <a:r>
                        <a:rPr lang="en-US" sz="1400" b="1">
                          <a:latin typeface="Times New Roman"/>
                          <a:ea typeface="Calibri"/>
                          <a:cs typeface="Mangal"/>
                        </a:rPr>
                        <a:t>Awareness campaign for Conservation of wildlife &amp; Forest.</a:t>
                      </a:r>
                      <a:endParaRPr lang="en-US" sz="1400">
                        <a:latin typeface="Calibri"/>
                        <a:ea typeface="Calibri"/>
                        <a:cs typeface="Mangal"/>
                      </a:endParaRPr>
                    </a:p>
                  </a:txBody>
                  <a:tcPr marL="68580" marR="68580" marT="0" marB="0"/>
                </a:tc>
                <a:tc>
                  <a:txBody>
                    <a:bodyPr/>
                    <a:lstStyle/>
                    <a:p>
                      <a:pPr marL="0" marR="0">
                        <a:lnSpc>
                          <a:spcPct val="115000"/>
                        </a:lnSpc>
                        <a:spcBef>
                          <a:spcPts val="0"/>
                        </a:spcBef>
                        <a:spcAft>
                          <a:spcPts val="1000"/>
                        </a:spcAft>
                      </a:pPr>
                      <a:r>
                        <a:rPr lang="en-US" sz="1400" dirty="0">
                          <a:latin typeface="Times New Roman"/>
                          <a:ea typeface="Calibri"/>
                          <a:cs typeface="Mangal"/>
                        </a:rPr>
                        <a:t>Organized 8 </a:t>
                      </a:r>
                      <a:r>
                        <a:rPr lang="en-US" sz="1400" dirty="0" err="1">
                          <a:latin typeface="Times New Roman"/>
                          <a:ea typeface="Calibri"/>
                          <a:cs typeface="Mangal"/>
                        </a:rPr>
                        <a:t>no.s</a:t>
                      </a:r>
                      <a:r>
                        <a:rPr lang="en-US" sz="1400" dirty="0">
                          <a:latin typeface="Times New Roman"/>
                          <a:ea typeface="Calibri"/>
                          <a:cs typeface="Mangal"/>
                        </a:rPr>
                        <a:t> of awareness campaign in different places.</a:t>
                      </a:r>
                      <a:endParaRPr lang="en-US" sz="1400" dirty="0">
                        <a:latin typeface="Calibri"/>
                        <a:ea typeface="Calibri"/>
                        <a:cs typeface="Mangal"/>
                      </a:endParaRPr>
                    </a:p>
                  </a:txBody>
                  <a:tcPr marL="68580" marR="68580" marT="0" marB="0"/>
                </a:tc>
                <a:tc>
                  <a:txBody>
                    <a:bodyPr/>
                    <a:lstStyle/>
                    <a:p>
                      <a:pPr marL="0" marR="0">
                        <a:lnSpc>
                          <a:spcPct val="115000"/>
                        </a:lnSpc>
                        <a:spcBef>
                          <a:spcPts val="0"/>
                        </a:spcBef>
                        <a:spcAft>
                          <a:spcPts val="1000"/>
                        </a:spcAft>
                      </a:pPr>
                      <a:r>
                        <a:rPr lang="en-US" sz="1400" dirty="0">
                          <a:latin typeface="Times New Roman"/>
                          <a:ea typeface="Calibri"/>
                          <a:cs typeface="Mangal"/>
                        </a:rPr>
                        <a:t>Organized 4 </a:t>
                      </a:r>
                      <a:r>
                        <a:rPr lang="en-US" sz="1400" dirty="0" err="1">
                          <a:latin typeface="Times New Roman"/>
                          <a:ea typeface="Calibri"/>
                          <a:cs typeface="Mangal"/>
                        </a:rPr>
                        <a:t>no.s</a:t>
                      </a:r>
                      <a:r>
                        <a:rPr lang="en-US" sz="1400" dirty="0">
                          <a:latin typeface="Times New Roman"/>
                          <a:ea typeface="Calibri"/>
                          <a:cs typeface="Mangal"/>
                        </a:rPr>
                        <a:t> of awareness campaigns at Schools and College</a:t>
                      </a:r>
                      <a:endParaRPr lang="en-US" sz="1400" dirty="0">
                        <a:latin typeface="Calibri"/>
                        <a:ea typeface="Calibri"/>
                        <a:cs typeface="Mangal"/>
                      </a:endParaRPr>
                    </a:p>
                  </a:txBody>
                  <a:tcPr marL="68580" marR="68580" marT="0" marB="0"/>
                </a:tc>
                <a:tc>
                  <a:txBody>
                    <a:bodyPr/>
                    <a:lstStyle/>
                    <a:p>
                      <a:pPr marL="0" marR="0">
                        <a:lnSpc>
                          <a:spcPct val="115000"/>
                        </a:lnSpc>
                        <a:spcBef>
                          <a:spcPts val="0"/>
                        </a:spcBef>
                        <a:spcAft>
                          <a:spcPts val="1000"/>
                        </a:spcAft>
                      </a:pPr>
                      <a:r>
                        <a:rPr lang="en-US" sz="1400" dirty="0">
                          <a:latin typeface="Times New Roman"/>
                          <a:ea typeface="Calibri"/>
                          <a:cs typeface="Mangal"/>
                        </a:rPr>
                        <a:t>Organized 5 </a:t>
                      </a:r>
                      <a:r>
                        <a:rPr lang="en-US" sz="1400" dirty="0" err="1">
                          <a:latin typeface="Times New Roman"/>
                          <a:ea typeface="Calibri"/>
                          <a:cs typeface="Mangal"/>
                        </a:rPr>
                        <a:t>no.s</a:t>
                      </a:r>
                      <a:r>
                        <a:rPr lang="en-US" sz="1400" dirty="0">
                          <a:latin typeface="Times New Roman"/>
                          <a:ea typeface="Calibri"/>
                          <a:cs typeface="Mangal"/>
                        </a:rPr>
                        <a:t> of  awareness campaigns in adjacent villages.</a:t>
                      </a:r>
                      <a:endParaRPr lang="en-US" sz="1400" dirty="0">
                        <a:latin typeface="Calibri"/>
                        <a:ea typeface="Calibri"/>
                        <a:cs typeface="Mangal"/>
                      </a:endParaRPr>
                    </a:p>
                  </a:txBody>
                  <a:tcPr marL="68580" marR="68580" marT="0" marB="0"/>
                </a:tc>
                <a:tc>
                  <a:txBody>
                    <a:bodyPr/>
                    <a:lstStyle/>
                    <a:p>
                      <a:pPr marL="0" marR="0">
                        <a:lnSpc>
                          <a:spcPct val="115000"/>
                        </a:lnSpc>
                        <a:spcBef>
                          <a:spcPts val="0"/>
                        </a:spcBef>
                        <a:spcAft>
                          <a:spcPts val="1000"/>
                        </a:spcAft>
                      </a:pPr>
                      <a:r>
                        <a:rPr lang="en-US" sz="1400" dirty="0">
                          <a:latin typeface="Times New Roman"/>
                          <a:ea typeface="Calibri"/>
                          <a:cs typeface="Mangal"/>
                        </a:rPr>
                        <a:t>Organized 7 </a:t>
                      </a:r>
                      <a:r>
                        <a:rPr lang="en-US" sz="1400" dirty="0" err="1">
                          <a:latin typeface="Times New Roman"/>
                          <a:ea typeface="Calibri"/>
                          <a:cs typeface="Mangal"/>
                        </a:rPr>
                        <a:t>no.s</a:t>
                      </a:r>
                      <a:r>
                        <a:rPr lang="en-US" sz="1400" dirty="0">
                          <a:latin typeface="Times New Roman"/>
                          <a:ea typeface="Calibri"/>
                          <a:cs typeface="Mangal"/>
                        </a:rPr>
                        <a:t> of  awareness campaigns surrounding the local areas.</a:t>
                      </a:r>
                      <a:endParaRPr lang="en-US" sz="1400" dirty="0">
                        <a:latin typeface="Calibri"/>
                        <a:ea typeface="Calibri"/>
                        <a:cs typeface="Mangal"/>
                      </a:endParaRPr>
                    </a:p>
                  </a:txBody>
                  <a:tcPr marL="68580" marR="68580" marT="0" marB="0"/>
                </a:tc>
              </a:tr>
            </a:tbl>
          </a:graphicData>
        </a:graphic>
      </p:graphicFrame>
    </p:spTree>
  </p:cSld>
  <p:clrMapOvr>
    <a:masterClrMapping/>
  </p:clrMapOvr>
  <p:transition spd="slow">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5400" y="609600"/>
            <a:ext cx="6400800" cy="584775"/>
          </a:xfrm>
          <a:prstGeom prst="rect">
            <a:avLst/>
          </a:prstGeom>
          <a:noFill/>
        </p:spPr>
        <p:txBody>
          <a:bodyPr wrap="square" rtlCol="0">
            <a:spAutoFit/>
          </a:bodyPr>
          <a:lstStyle/>
          <a:p>
            <a:pPr algn="ctr"/>
            <a:r>
              <a:rPr lang="en-US" sz="3200" b="1" dirty="0" smtClean="0">
                <a:solidFill>
                  <a:srgbClr val="00B050"/>
                </a:solidFill>
              </a:rPr>
              <a:t>What is Plagiarism?</a:t>
            </a:r>
            <a:endParaRPr lang="en-US" sz="3200" b="1" dirty="0">
              <a:solidFill>
                <a:srgbClr val="00B050"/>
              </a:solidFill>
            </a:endParaRPr>
          </a:p>
        </p:txBody>
      </p:sp>
      <p:sp>
        <p:nvSpPr>
          <p:cNvPr id="5" name="TextBox 4"/>
          <p:cNvSpPr txBox="1"/>
          <p:nvPr/>
        </p:nvSpPr>
        <p:spPr>
          <a:xfrm>
            <a:off x="381000" y="1295400"/>
            <a:ext cx="8382000" cy="5262979"/>
          </a:xfrm>
          <a:prstGeom prst="rect">
            <a:avLst/>
          </a:prstGeom>
          <a:gradFill>
            <a:gsLst>
              <a:gs pos="0">
                <a:srgbClr val="FFEFD1"/>
              </a:gs>
              <a:gs pos="64999">
                <a:srgbClr val="F0EBD5"/>
              </a:gs>
              <a:gs pos="100000">
                <a:srgbClr val="D1C39F"/>
              </a:gs>
            </a:gsLst>
            <a:lin ang="5400000" scaled="0"/>
          </a:gradFill>
        </p:spPr>
        <p:txBody>
          <a:bodyPr wrap="square" rtlCol="0">
            <a:spAutoFit/>
          </a:bodyPr>
          <a:lstStyle/>
          <a:p>
            <a:pPr algn="just">
              <a:buFont typeface="Wingdings" pitchFamily="2" charset="2"/>
              <a:buChar char="Ø"/>
            </a:pPr>
            <a:r>
              <a:rPr lang="en-US" sz="2400" dirty="0" smtClean="0"/>
              <a:t> Derived from Latin word ‘</a:t>
            </a:r>
            <a:r>
              <a:rPr lang="en-US" sz="2400" dirty="0" err="1" smtClean="0"/>
              <a:t>plagiarius’,which</a:t>
            </a:r>
            <a:r>
              <a:rPr lang="en-US" sz="2400" dirty="0" smtClean="0"/>
              <a:t> means kidnapper.</a:t>
            </a:r>
          </a:p>
          <a:p>
            <a:pPr algn="just">
              <a:buFont typeface="Wingdings" pitchFamily="2" charset="2"/>
              <a:buChar char="Ø"/>
            </a:pPr>
            <a:endParaRPr lang="en-US" sz="2400" dirty="0" smtClean="0"/>
          </a:p>
          <a:p>
            <a:pPr algn="just">
              <a:buFont typeface="Wingdings" pitchFamily="2" charset="2"/>
              <a:buChar char="Ø"/>
            </a:pPr>
            <a:r>
              <a:rPr lang="en-US" sz="2400" dirty="0" smtClean="0">
                <a:solidFill>
                  <a:srgbClr val="BB3905"/>
                </a:solidFill>
              </a:rPr>
              <a:t> To plagiarize means “to commit literary theft”. </a:t>
            </a:r>
          </a:p>
          <a:p>
            <a:pPr algn="just">
              <a:buFont typeface="Wingdings" pitchFamily="2" charset="2"/>
              <a:buChar char="Ø"/>
            </a:pPr>
            <a:endParaRPr lang="en-US" sz="2400" dirty="0" smtClean="0"/>
          </a:p>
          <a:p>
            <a:pPr algn="just">
              <a:buFont typeface="Wingdings" pitchFamily="2" charset="2"/>
              <a:buChar char="Ø"/>
            </a:pPr>
            <a:r>
              <a:rPr lang="en-US" sz="2400" dirty="0" smtClean="0">
                <a:solidFill>
                  <a:srgbClr val="7030A0"/>
                </a:solidFill>
              </a:rPr>
              <a:t> Park says it is “stealing the words or ideas of someone else and passing them off as one’s own without crediting the source”.</a:t>
            </a:r>
          </a:p>
          <a:p>
            <a:pPr algn="just">
              <a:buFont typeface="Wingdings" pitchFamily="2" charset="2"/>
              <a:buChar char="Ø"/>
            </a:pPr>
            <a:endParaRPr lang="en-US" sz="2400" dirty="0" smtClean="0"/>
          </a:p>
          <a:p>
            <a:pPr algn="just">
              <a:buFont typeface="Wingdings" pitchFamily="2" charset="2"/>
              <a:buChar char="Ø"/>
            </a:pPr>
            <a:r>
              <a:rPr lang="en-US" sz="2400" dirty="0" smtClean="0">
                <a:solidFill>
                  <a:srgbClr val="002060"/>
                </a:solidFill>
              </a:rPr>
              <a:t> For John W. Snapper it is “the failure to give credit”.</a:t>
            </a:r>
          </a:p>
          <a:p>
            <a:pPr algn="just">
              <a:buFont typeface="Wingdings" pitchFamily="2" charset="2"/>
              <a:buChar char="Ø"/>
            </a:pPr>
            <a:endParaRPr lang="en-US" sz="2400" dirty="0" smtClean="0"/>
          </a:p>
          <a:p>
            <a:pPr algn="just">
              <a:buFont typeface="Wingdings" pitchFamily="2" charset="2"/>
              <a:buChar char="Ø"/>
            </a:pPr>
            <a:r>
              <a:rPr lang="en-US" sz="2400" dirty="0" smtClean="0"/>
              <a:t> For Richard Posner plagiarism is “literary theft” and an “academic dishonesty”.</a:t>
            </a:r>
            <a:endParaRPr lang="en-US" sz="24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ransition spd="slow">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82000" cy="457200"/>
          </a:xfrm>
          <a:solidFill>
            <a:schemeClr val="accent4">
              <a:lumMod val="40000"/>
              <a:lumOff val="60000"/>
            </a:schemeClr>
          </a:solidFill>
        </p:spPr>
        <p:txBody>
          <a:bodyPr>
            <a:normAutofit fontScale="85000" lnSpcReduction="20000"/>
          </a:bodyPr>
          <a:lstStyle/>
          <a:p>
            <a:pPr algn="ctr">
              <a:buNone/>
            </a:pPr>
            <a:r>
              <a:rPr lang="en-US" b="1" dirty="0" smtClean="0">
                <a:solidFill>
                  <a:srgbClr val="00B050"/>
                </a:solidFill>
              </a:rPr>
              <a:t>Importance of knowing about Plagiarism</a:t>
            </a:r>
            <a:endParaRPr lang="en-US" sz="3200" dirty="0" smtClean="0">
              <a:solidFill>
                <a:srgbClr val="00B05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
        <p:nvSpPr>
          <p:cNvPr id="5" name="Rectangle 4"/>
          <p:cNvSpPr/>
          <p:nvPr/>
        </p:nvSpPr>
        <p:spPr>
          <a:xfrm>
            <a:off x="381000" y="838200"/>
            <a:ext cx="8382000" cy="5638800"/>
          </a:xfrm>
          <a:prstGeom prst="rect">
            <a:avLst/>
          </a:prstGeom>
          <a:solidFill>
            <a:schemeClr val="accent6">
              <a:lumMod val="75000"/>
              <a:alpha val="2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ct val="150000"/>
              </a:lnSpc>
              <a:buFont typeface="Wingdings" pitchFamily="2" charset="2"/>
              <a:buChar char="Ø"/>
            </a:pPr>
            <a:r>
              <a:rPr lang="en-US" dirty="0" smtClean="0">
                <a:solidFill>
                  <a:srgbClr val="C00000"/>
                </a:solidFill>
              </a:rPr>
              <a:t>It will help in developing originality in our thoughts, creativity and adhere to the rules of academic standard. </a:t>
            </a:r>
          </a:p>
          <a:p>
            <a:pPr lvl="0" algn="just">
              <a:lnSpc>
                <a:spcPct val="150000"/>
              </a:lnSpc>
              <a:buFont typeface="Wingdings" pitchFamily="2" charset="2"/>
              <a:buChar char="Ø"/>
            </a:pPr>
            <a:r>
              <a:rPr lang="en-US" dirty="0" smtClean="0">
                <a:solidFill>
                  <a:srgbClr val="002060"/>
                </a:solidFill>
              </a:rPr>
              <a:t>Helps in maintaining the academic integrity, that is, your honesty, by giving correct attribution to sources.</a:t>
            </a:r>
          </a:p>
          <a:p>
            <a:pPr lvl="0" algn="just">
              <a:lnSpc>
                <a:spcPct val="150000"/>
              </a:lnSpc>
              <a:buFont typeface="Wingdings" pitchFamily="2" charset="2"/>
              <a:buChar char="Ø"/>
            </a:pPr>
            <a:r>
              <a:rPr lang="en-US" dirty="0" smtClean="0">
                <a:solidFill>
                  <a:srgbClr val="0070C0"/>
                </a:solidFill>
              </a:rPr>
              <a:t>Helps in developing your critical thinking skills, ability to </a:t>
            </a:r>
            <a:r>
              <a:rPr lang="en-US" dirty="0" err="1" smtClean="0">
                <a:solidFill>
                  <a:srgbClr val="0070C0"/>
                </a:solidFill>
              </a:rPr>
              <a:t>analyse</a:t>
            </a:r>
            <a:r>
              <a:rPr lang="en-US" dirty="0" smtClean="0">
                <a:solidFill>
                  <a:srgbClr val="0070C0"/>
                </a:solidFill>
              </a:rPr>
              <a:t> information or issues.</a:t>
            </a:r>
          </a:p>
          <a:p>
            <a:pPr lvl="0" algn="just">
              <a:lnSpc>
                <a:spcPct val="150000"/>
              </a:lnSpc>
              <a:buFont typeface="Wingdings" pitchFamily="2" charset="2"/>
              <a:buChar char="Ø"/>
            </a:pPr>
            <a:r>
              <a:rPr lang="en-US" dirty="0" smtClean="0">
                <a:solidFill>
                  <a:srgbClr val="C00000"/>
                </a:solidFill>
              </a:rPr>
              <a:t>Helps in maintaining the standard of quality and reliability of the documents.</a:t>
            </a:r>
          </a:p>
          <a:p>
            <a:pPr lvl="0" algn="just">
              <a:lnSpc>
                <a:spcPct val="150000"/>
              </a:lnSpc>
              <a:buFont typeface="Wingdings" pitchFamily="2" charset="2"/>
              <a:buChar char="Ø"/>
            </a:pPr>
            <a:r>
              <a:rPr lang="en-US" dirty="0" smtClean="0">
                <a:solidFill>
                  <a:srgbClr val="002060"/>
                </a:solidFill>
              </a:rPr>
              <a:t>Helps in Producing responsible writers (Writers of great care).</a:t>
            </a:r>
          </a:p>
          <a:p>
            <a:pPr lvl="0" algn="just">
              <a:lnSpc>
                <a:spcPct val="150000"/>
              </a:lnSpc>
              <a:buFont typeface="Wingdings" pitchFamily="2" charset="2"/>
              <a:buChar char="Ø"/>
            </a:pPr>
            <a:r>
              <a:rPr lang="en-US" dirty="0" smtClean="0">
                <a:solidFill>
                  <a:srgbClr val="C00000"/>
                </a:solidFill>
              </a:rPr>
              <a:t>Develops the capability of expressing ones own thoughts.</a:t>
            </a:r>
          </a:p>
          <a:p>
            <a:pPr lvl="0" algn="just">
              <a:lnSpc>
                <a:spcPct val="150000"/>
              </a:lnSpc>
              <a:buFont typeface="Wingdings" pitchFamily="2" charset="2"/>
              <a:buChar char="Ø"/>
            </a:pPr>
            <a:r>
              <a:rPr lang="en-US" dirty="0" smtClean="0">
                <a:solidFill>
                  <a:srgbClr val="7030A0"/>
                </a:solidFill>
              </a:rPr>
              <a:t>It helps teachers to have trust upon students, not as detective to find out the plagiarism committed by students.</a:t>
            </a:r>
          </a:p>
          <a:p>
            <a:pPr lvl="0" algn="just">
              <a:lnSpc>
                <a:spcPct val="150000"/>
              </a:lnSpc>
              <a:buFont typeface="Wingdings" pitchFamily="2" charset="2"/>
              <a:buChar char="Ø"/>
            </a:pPr>
            <a:r>
              <a:rPr lang="en-US" dirty="0" smtClean="0">
                <a:solidFill>
                  <a:srgbClr val="C00000"/>
                </a:solidFill>
              </a:rPr>
              <a:t>It helps in knowing how to write a research paper.</a:t>
            </a:r>
          </a:p>
          <a:p>
            <a:pPr algn="just">
              <a:buFont typeface="Wingdings" pitchFamily="2" charset="2"/>
              <a:buChar char="Ø"/>
            </a:pPr>
            <a:endParaRPr lang="en-US" sz="1900" dirty="0">
              <a:solidFill>
                <a:srgbClr val="C00000"/>
              </a:solidFill>
            </a:endParaRPr>
          </a:p>
        </p:txBody>
      </p:sp>
    </p:spTree>
  </p:cSld>
  <p:clrMapOvr>
    <a:masterClrMapping/>
  </p:clrMapOvr>
  <p:transition spd="slow">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82000" cy="457200"/>
          </a:xfrm>
          <a:solidFill>
            <a:schemeClr val="accent4">
              <a:lumMod val="40000"/>
              <a:lumOff val="60000"/>
            </a:schemeClr>
          </a:solidFill>
        </p:spPr>
        <p:txBody>
          <a:bodyPr>
            <a:normAutofit fontScale="85000" lnSpcReduction="20000"/>
          </a:bodyPr>
          <a:lstStyle/>
          <a:p>
            <a:pPr algn="ctr">
              <a:buNone/>
            </a:pPr>
            <a:r>
              <a:rPr lang="en-US" b="1" dirty="0" smtClean="0"/>
              <a:t>For Further Studies</a:t>
            </a:r>
            <a:endParaRPr lang="en-US" dirty="0" smtClean="0"/>
          </a:p>
        </p:txBody>
      </p:sp>
      <p:sp>
        <p:nvSpPr>
          <p:cNvPr id="4" name="Slide Number Placeholder 3"/>
          <p:cNvSpPr>
            <a:spLocks noGrp="1"/>
          </p:cNvSpPr>
          <p:nvPr>
            <p:ph type="sldNum" sz="quarter" idx="12"/>
          </p:nvPr>
        </p:nvSpPr>
        <p:spPr/>
        <p:txBody>
          <a:bodyPr/>
          <a:lstStyle/>
          <a:p>
            <a:pPr>
              <a:buFont typeface="Wingdings" pitchFamily="2" charset="2"/>
              <a:buChar char="Ø"/>
            </a:pPr>
            <a:fld id="{B6F15528-21DE-4FAA-801E-634DDDAF4B2B}" type="slidenum">
              <a:rPr lang="en-US" smtClean="0"/>
              <a:pPr>
                <a:buFont typeface="Wingdings" pitchFamily="2" charset="2"/>
                <a:buChar char="Ø"/>
              </a:pPr>
              <a:t>21</a:t>
            </a:fld>
            <a:endParaRPr lang="en-US"/>
          </a:p>
        </p:txBody>
      </p:sp>
      <p:sp>
        <p:nvSpPr>
          <p:cNvPr id="5" name="Rectangle 4"/>
          <p:cNvSpPr/>
          <p:nvPr/>
        </p:nvSpPr>
        <p:spPr>
          <a:xfrm>
            <a:off x="381000" y="838200"/>
            <a:ext cx="8382000" cy="5638800"/>
          </a:xfrm>
          <a:prstGeom prst="rect">
            <a:avLst/>
          </a:prstGeom>
          <a:solidFill>
            <a:schemeClr val="accent6">
              <a:lumMod val="75000"/>
              <a:alpha val="2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smtClean="0">
              <a:solidFill>
                <a:srgbClr val="C00000"/>
              </a:solidFill>
            </a:endParaRPr>
          </a:p>
          <a:p>
            <a:pPr lvl="0">
              <a:buFont typeface="Wingdings" pitchFamily="2" charset="2"/>
              <a:buChar char="Ø"/>
            </a:pPr>
            <a:r>
              <a:rPr lang="en-US" sz="2000" b="1" i="1" dirty="0" smtClean="0">
                <a:solidFill>
                  <a:srgbClr val="C00000"/>
                </a:solidFill>
              </a:rPr>
              <a:t>MLA Handbook</a:t>
            </a:r>
            <a:r>
              <a:rPr lang="en-US" sz="2000" b="1" dirty="0" smtClean="0">
                <a:solidFill>
                  <a:srgbClr val="C00000"/>
                </a:solidFill>
              </a:rPr>
              <a:t> </a:t>
            </a:r>
            <a:r>
              <a:rPr lang="en-US" sz="2000" dirty="0" smtClean="0">
                <a:solidFill>
                  <a:srgbClr val="C00000"/>
                </a:solidFill>
              </a:rPr>
              <a:t>Ninth edition</a:t>
            </a:r>
          </a:p>
          <a:p>
            <a:pPr lvl="0">
              <a:buFont typeface="Wingdings" pitchFamily="2" charset="2"/>
              <a:buChar char="Ø"/>
            </a:pPr>
            <a:endParaRPr lang="en-US" sz="2000" dirty="0" smtClean="0">
              <a:solidFill>
                <a:srgbClr val="C00000"/>
              </a:solidFill>
            </a:endParaRPr>
          </a:p>
          <a:p>
            <a:pPr lvl="0">
              <a:buFont typeface="Wingdings" pitchFamily="2" charset="2"/>
              <a:buChar char="Ø"/>
            </a:pPr>
            <a:r>
              <a:rPr lang="en-US" sz="2000" b="1" i="1" dirty="0" smtClean="0">
                <a:solidFill>
                  <a:srgbClr val="BB3905"/>
                </a:solidFill>
              </a:rPr>
              <a:t>APA Style Guide to Electronic References</a:t>
            </a:r>
          </a:p>
          <a:p>
            <a:pPr lvl="0"/>
            <a:endParaRPr lang="en-US" sz="2000" dirty="0" smtClean="0">
              <a:solidFill>
                <a:srgbClr val="C00000"/>
              </a:solidFill>
            </a:endParaRPr>
          </a:p>
          <a:p>
            <a:pPr lvl="0">
              <a:buFont typeface="Wingdings" pitchFamily="2" charset="2"/>
              <a:buChar char="Ø"/>
            </a:pPr>
            <a:r>
              <a:rPr lang="en-US" sz="2000" b="1" i="1" dirty="0" smtClean="0">
                <a:solidFill>
                  <a:srgbClr val="002060"/>
                </a:solidFill>
              </a:rPr>
              <a:t>The Complete Guide to Referencing and Avoiding Plagiarism</a:t>
            </a:r>
            <a:r>
              <a:rPr lang="en-US" sz="2000" b="1" dirty="0" smtClean="0">
                <a:solidFill>
                  <a:srgbClr val="002060"/>
                </a:solidFill>
              </a:rPr>
              <a:t>, 2nd Edition (Colin Neville) </a:t>
            </a:r>
          </a:p>
          <a:p>
            <a:pPr lvl="0"/>
            <a:endParaRPr lang="en-US" sz="2000" dirty="0" smtClean="0">
              <a:solidFill>
                <a:srgbClr val="C00000"/>
              </a:solidFill>
            </a:endParaRPr>
          </a:p>
          <a:p>
            <a:pPr lvl="0">
              <a:buFont typeface="Wingdings" pitchFamily="2" charset="2"/>
              <a:buChar char="Ø"/>
            </a:pPr>
            <a:r>
              <a:rPr lang="en-US" sz="2000" b="1" i="1" dirty="0" smtClean="0">
                <a:solidFill>
                  <a:srgbClr val="00B050"/>
                </a:solidFill>
              </a:rPr>
              <a:t>Plagiarism, the Internet, and Student Learning Improving Academic Integrity</a:t>
            </a:r>
            <a:r>
              <a:rPr lang="en-US" sz="2000" b="1" dirty="0" smtClean="0">
                <a:solidFill>
                  <a:srgbClr val="00B050"/>
                </a:solidFill>
              </a:rPr>
              <a:t> </a:t>
            </a:r>
          </a:p>
          <a:p>
            <a:pPr lvl="0">
              <a:buFont typeface="Wingdings" pitchFamily="2" charset="2"/>
              <a:buChar char="Ø"/>
            </a:pPr>
            <a:r>
              <a:rPr lang="en-US" sz="2000" b="1" dirty="0" smtClean="0">
                <a:solidFill>
                  <a:srgbClr val="00B050"/>
                </a:solidFill>
              </a:rPr>
              <a:t>(Wendy Sutherland Smith) </a:t>
            </a:r>
            <a:endParaRPr lang="en-US" sz="2000" dirty="0" smtClean="0">
              <a:solidFill>
                <a:srgbClr val="00B050"/>
              </a:solidFill>
            </a:endParaRPr>
          </a:p>
          <a:p>
            <a:pPr algn="just">
              <a:buFont typeface="Wingdings" pitchFamily="2" charset="2"/>
              <a:buChar char="Ø"/>
            </a:pPr>
            <a:endParaRPr lang="en-US" sz="2000" dirty="0">
              <a:solidFill>
                <a:srgbClr val="C00000"/>
              </a:solidFill>
            </a:endParaRPr>
          </a:p>
        </p:txBody>
      </p:sp>
    </p:spTree>
  </p:cSld>
  <p:clrMapOvr>
    <a:masterClrMapping/>
  </p:clrMapOvr>
  <p:transition spd="slow">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600200"/>
            <a:ext cx="8382000" cy="6400800"/>
          </a:xfrm>
          <a:prstGeom prst="rect">
            <a:avLst/>
          </a:prstGeom>
          <a:noFill/>
        </p:spPr>
        <p:txBody>
          <a:bodyPr wrap="square" rtlCol="0">
            <a:prstTxWarp prst="textArchUp">
              <a:avLst/>
            </a:prstTxWarp>
            <a:spAutoFit/>
          </a:bodyPr>
          <a:lstStyle/>
          <a:p>
            <a:pPr algn="ctr"/>
            <a:r>
              <a:rPr lang="en-US"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END OF THE PRESENTATION</a:t>
            </a:r>
            <a:endParaRPr lang="en-US"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TextBox 4"/>
          <p:cNvSpPr txBox="1"/>
          <p:nvPr/>
        </p:nvSpPr>
        <p:spPr>
          <a:xfrm>
            <a:off x="304800" y="2514600"/>
            <a:ext cx="8534400" cy="584775"/>
          </a:xfrm>
          <a:prstGeom prst="rect">
            <a:avLst/>
          </a:prstGeom>
          <a:noFill/>
        </p:spPr>
        <p:txBody>
          <a:bodyPr wrap="square" rtlCol="0">
            <a:spAutoFit/>
          </a:bodyPr>
          <a:lstStyle/>
          <a:p>
            <a:pPr marL="228600" indent="-228600" algn="ctr"/>
            <a:r>
              <a:rPr lang="en-U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THANK YOU ALL</a:t>
            </a:r>
          </a:p>
        </p:txBody>
      </p:sp>
      <p:sp>
        <p:nvSpPr>
          <p:cNvPr id="6" name="Slide Number Placeholder 5"/>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transition spd="slow">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1219200"/>
            <a:ext cx="8382000" cy="523220"/>
          </a:xfrm>
          <a:prstGeom prst="rect">
            <a:avLst/>
          </a:prstGeom>
          <a:noFill/>
        </p:spPr>
        <p:txBody>
          <a:bodyPr wrap="square" rtlCol="0">
            <a:spAutoFit/>
          </a:bodyPr>
          <a:lstStyle/>
          <a:p>
            <a:endParaRPr lang="en-US" sz="2800" dirty="0" smtClean="0">
              <a:solidFill>
                <a:srgbClr val="FF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a:p>
        </p:txBody>
      </p:sp>
      <p:sp>
        <p:nvSpPr>
          <p:cNvPr id="7" name="Rectangle 6"/>
          <p:cNvSpPr/>
          <p:nvPr/>
        </p:nvSpPr>
        <p:spPr>
          <a:xfrm>
            <a:off x="685800" y="838200"/>
            <a:ext cx="7848600" cy="5334000"/>
          </a:xfrm>
          <a:prstGeom prst="rect">
            <a:avLst/>
          </a:prstGeom>
          <a:solidFill>
            <a:schemeClr val="accent1">
              <a:lumMod val="40000"/>
              <a:lumOff val="60000"/>
              <a:alpha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 typeface="Wingdings" pitchFamily="2" charset="2"/>
              <a:buChar char="q"/>
            </a:pPr>
            <a:r>
              <a:rPr lang="en-US" sz="2800" dirty="0" smtClean="0">
                <a:solidFill>
                  <a:srgbClr val="7030A0"/>
                </a:solidFill>
              </a:rPr>
              <a:t> Whenever </a:t>
            </a:r>
            <a:r>
              <a:rPr lang="en-US" sz="2800" dirty="0" smtClean="0">
                <a:solidFill>
                  <a:srgbClr val="7030A0"/>
                </a:solidFill>
              </a:rPr>
              <a:t>one uses sentences, words, ideas, phrases, summarize, or paraphrase other’s work, it is important to name the source of information in your work. And not citing, acknowledging or quoting the source in your work is considered plagiarism.</a:t>
            </a:r>
          </a:p>
          <a:p>
            <a:pPr algn="just">
              <a:lnSpc>
                <a:spcPct val="150000"/>
              </a:lnSpc>
            </a:pPr>
            <a:endParaRPr lang="en-US" sz="2800" b="1" dirty="0" smtClean="0">
              <a:solidFill>
                <a:srgbClr val="7030A0"/>
              </a:solidFill>
            </a:endParaRPr>
          </a:p>
          <a:p>
            <a:pPr algn="just">
              <a:lnSpc>
                <a:spcPct val="150000"/>
              </a:lnSpc>
            </a:pPr>
            <a:endParaRPr lang="en-US" sz="2800" b="1" dirty="0">
              <a:solidFill>
                <a:srgbClr val="7030A0"/>
              </a:solidFill>
            </a:endParaRPr>
          </a:p>
        </p:txBody>
      </p:sp>
    </p:spTree>
  </p:cSld>
  <p:clrMapOvr>
    <a:masterClrMapping/>
  </p:clrMapOvr>
  <p:transition spd="slow">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5400" y="609600"/>
            <a:ext cx="7010400" cy="584775"/>
          </a:xfrm>
          <a:prstGeom prst="rect">
            <a:avLst/>
          </a:prstGeom>
          <a:noFill/>
        </p:spPr>
        <p:txBody>
          <a:bodyPr wrap="square" rtlCol="0">
            <a:spAutoFit/>
          </a:bodyPr>
          <a:lstStyle/>
          <a:p>
            <a:pPr algn="ctr"/>
            <a:r>
              <a:rPr lang="en-US" sz="3200" b="1" dirty="0" smtClean="0">
                <a:solidFill>
                  <a:srgbClr val="00B050"/>
                </a:solidFill>
              </a:rPr>
              <a:t>Types of Plagiarism</a:t>
            </a:r>
            <a:endParaRPr lang="en-US" sz="3200" dirty="0">
              <a:solidFill>
                <a:srgbClr val="00B05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pPr/>
              <a:t>4</a:t>
            </a:fld>
            <a:endParaRPr lang="en-US"/>
          </a:p>
        </p:txBody>
      </p:sp>
      <p:sp>
        <p:nvSpPr>
          <p:cNvPr id="8" name="Rectangle 7"/>
          <p:cNvSpPr/>
          <p:nvPr/>
        </p:nvSpPr>
        <p:spPr>
          <a:xfrm>
            <a:off x="457200" y="1219200"/>
            <a:ext cx="8077200" cy="5105400"/>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lvl="0" indent="-457200" algn="just">
              <a:buAutoNum type="arabicPeriod"/>
            </a:pPr>
            <a:r>
              <a:rPr lang="en-US" sz="2400" b="1" dirty="0" smtClean="0">
                <a:solidFill>
                  <a:srgbClr val="7030A0"/>
                </a:solidFill>
              </a:rPr>
              <a:t>Complete Plagiarism</a:t>
            </a:r>
            <a:r>
              <a:rPr lang="en-US" sz="2400" b="1" i="1" dirty="0" smtClean="0">
                <a:solidFill>
                  <a:srgbClr val="7030A0"/>
                </a:solidFill>
              </a:rPr>
              <a:t>: </a:t>
            </a:r>
            <a:r>
              <a:rPr lang="en-US" sz="2400" dirty="0" smtClean="0">
                <a:solidFill>
                  <a:srgbClr val="7030A0"/>
                </a:solidFill>
              </a:rPr>
              <a:t>Copying everything of someone's work and using it as your own. This is the most serious type of plagiarism. </a:t>
            </a:r>
          </a:p>
          <a:p>
            <a:pPr marL="457200" lvl="0" indent="-457200" algn="just"/>
            <a:endParaRPr lang="en-US" sz="2400" b="1" i="1" dirty="0" smtClean="0">
              <a:solidFill>
                <a:srgbClr val="7030A0"/>
              </a:solidFill>
            </a:endParaRPr>
          </a:p>
          <a:p>
            <a:pPr marL="457200" lvl="0" indent="-457200" algn="just"/>
            <a:r>
              <a:rPr lang="en-US" sz="2400" b="1" dirty="0" smtClean="0">
                <a:solidFill>
                  <a:srgbClr val="BB3905"/>
                </a:solidFill>
              </a:rPr>
              <a:t>2. Source-based Plagiarism: </a:t>
            </a:r>
            <a:r>
              <a:rPr lang="en-US" sz="2400" dirty="0" smtClean="0">
                <a:solidFill>
                  <a:srgbClr val="BB3905"/>
                </a:solidFill>
              </a:rPr>
              <a:t>Sometimes       plagiarism happens because of Misleading citation - When someone cites a source that is wrong or doesn't exist.</a:t>
            </a:r>
          </a:p>
          <a:p>
            <a:pPr lvl="0" algn="just"/>
            <a:endParaRPr lang="en-US" sz="2400" dirty="0" smtClean="0">
              <a:solidFill>
                <a:srgbClr val="BB3905"/>
              </a:solidFill>
            </a:endParaRPr>
          </a:p>
          <a:p>
            <a:pPr marL="457200" lvl="0" indent="-457200" algn="just"/>
            <a:r>
              <a:rPr lang="en-US" sz="2400" b="1" dirty="0" smtClean="0">
                <a:solidFill>
                  <a:srgbClr val="0070C0"/>
                </a:solidFill>
              </a:rPr>
              <a:t>3. Direct Plagiarism: C</a:t>
            </a:r>
            <a:r>
              <a:rPr lang="en-US" sz="2400" dirty="0" smtClean="0">
                <a:solidFill>
                  <a:srgbClr val="0070C0"/>
                </a:solidFill>
              </a:rPr>
              <a:t>opying a section of someone's work and pasting it into your own. </a:t>
            </a:r>
            <a:endParaRPr lang="en-US" sz="2400" dirty="0">
              <a:solidFill>
                <a:srgbClr val="0070C0"/>
              </a:solidFill>
            </a:endParaRPr>
          </a:p>
        </p:txBody>
      </p:sp>
    </p:spTree>
  </p:cSld>
  <p:clrMapOvr>
    <a:masterClrMapping/>
  </p:clrMapOvr>
  <p:transition spd="slow">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5400" y="609600"/>
            <a:ext cx="7010400" cy="584775"/>
          </a:xfrm>
          <a:prstGeom prst="rect">
            <a:avLst/>
          </a:prstGeom>
          <a:noFill/>
        </p:spPr>
        <p:txBody>
          <a:bodyPr wrap="square" rtlCol="0">
            <a:spAutoFit/>
          </a:bodyPr>
          <a:lstStyle/>
          <a:p>
            <a:pPr algn="ctr"/>
            <a:r>
              <a:rPr lang="en-US" sz="3200" b="1" dirty="0" smtClean="0">
                <a:solidFill>
                  <a:srgbClr val="00B050"/>
                </a:solidFill>
              </a:rPr>
              <a:t>Types of Plagiarism</a:t>
            </a:r>
            <a:endParaRPr lang="en-US" sz="3200" dirty="0">
              <a:solidFill>
                <a:srgbClr val="00B05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pPr/>
              <a:t>5</a:t>
            </a:fld>
            <a:endParaRPr lang="en-US"/>
          </a:p>
        </p:txBody>
      </p:sp>
      <p:sp>
        <p:nvSpPr>
          <p:cNvPr id="8" name="Rectangle 7"/>
          <p:cNvSpPr/>
          <p:nvPr/>
        </p:nvSpPr>
        <p:spPr>
          <a:xfrm>
            <a:off x="457200" y="1219200"/>
            <a:ext cx="8077200" cy="5105400"/>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lvl="0" indent="-457200" algn="just"/>
            <a:r>
              <a:rPr lang="en-US" sz="2400" b="1" dirty="0" smtClean="0">
                <a:solidFill>
                  <a:srgbClr val="0070C0"/>
                </a:solidFill>
              </a:rPr>
              <a:t>4. Self Plagiarism: </a:t>
            </a:r>
            <a:r>
              <a:rPr lang="en-US" sz="2400" dirty="0" smtClean="0">
                <a:solidFill>
                  <a:srgbClr val="0070C0"/>
                </a:solidFill>
              </a:rPr>
              <a:t>Using your previous work without adequately citing.</a:t>
            </a:r>
          </a:p>
          <a:p>
            <a:pPr marL="457200" lvl="0" indent="-457200" algn="just"/>
            <a:endParaRPr lang="en-US" sz="2400" dirty="0" smtClean="0"/>
          </a:p>
          <a:p>
            <a:pPr marL="457200" lvl="0" indent="-457200" algn="just"/>
            <a:r>
              <a:rPr lang="en-US" sz="2400" b="1" dirty="0" smtClean="0">
                <a:solidFill>
                  <a:srgbClr val="C00000"/>
                </a:solidFill>
              </a:rPr>
              <a:t>5. Paraphrasing plagiarism: R</a:t>
            </a:r>
            <a:r>
              <a:rPr lang="en-US" sz="2400" dirty="0" smtClean="0">
                <a:solidFill>
                  <a:srgbClr val="C00000"/>
                </a:solidFill>
              </a:rPr>
              <a:t>ewriting someone's sentences as your own, Just making some minor word and grammatical changes.</a:t>
            </a:r>
          </a:p>
          <a:p>
            <a:pPr marL="457200" lvl="0" indent="-457200" algn="just"/>
            <a:r>
              <a:rPr lang="en-US" sz="2400" dirty="0" smtClean="0">
                <a:solidFill>
                  <a:srgbClr val="C00000"/>
                </a:solidFill>
              </a:rPr>
              <a:t>	Just because the words are different doesn't mean the idea changed.</a:t>
            </a:r>
          </a:p>
          <a:p>
            <a:pPr marL="457200" lvl="0" indent="-457200" algn="just"/>
            <a:r>
              <a:rPr lang="en-US" sz="2400" dirty="0" smtClean="0"/>
              <a:t> </a:t>
            </a:r>
          </a:p>
          <a:p>
            <a:pPr marL="457200" lvl="0" indent="-457200" algn="just"/>
            <a:r>
              <a:rPr lang="en-US" sz="2400" b="1" dirty="0" smtClean="0">
                <a:solidFill>
                  <a:srgbClr val="7030A0"/>
                </a:solidFill>
              </a:rPr>
              <a:t>6. Accidental Plagiarism: </a:t>
            </a:r>
            <a:r>
              <a:rPr lang="en-US" sz="2400" dirty="0" smtClean="0">
                <a:solidFill>
                  <a:srgbClr val="7030A0"/>
                </a:solidFill>
              </a:rPr>
              <a:t>Usually accidental plagiarism happens unintentionally or as neglect or a mistake.</a:t>
            </a:r>
          </a:p>
          <a:p>
            <a:pPr marL="457200" lvl="0" indent="-457200" algn="just"/>
            <a:endParaRPr lang="en-US" sz="2400" dirty="0">
              <a:solidFill>
                <a:srgbClr val="0070C0"/>
              </a:solidFill>
            </a:endParaRPr>
          </a:p>
        </p:txBody>
      </p:sp>
    </p:spTree>
  </p:cSld>
  <p:clrMapOvr>
    <a:masterClrMapping/>
  </p:clrMapOvr>
  <p:transition spd="slow">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pPr/>
              <a:t>6</a:t>
            </a:fld>
            <a:endParaRPr lang="en-US"/>
          </a:p>
        </p:txBody>
      </p:sp>
      <p:sp>
        <p:nvSpPr>
          <p:cNvPr id="4" name="Rectangle 3"/>
          <p:cNvSpPr/>
          <p:nvPr/>
        </p:nvSpPr>
        <p:spPr>
          <a:xfrm>
            <a:off x="381000" y="457200"/>
            <a:ext cx="8305800" cy="7620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Reasons of Committing Plagiarism</a:t>
            </a:r>
            <a:endParaRPr lang="en-US" sz="3200" b="1" dirty="0"/>
          </a:p>
        </p:txBody>
      </p:sp>
      <p:sp>
        <p:nvSpPr>
          <p:cNvPr id="5" name="Rectangle 4"/>
          <p:cNvSpPr/>
          <p:nvPr/>
        </p:nvSpPr>
        <p:spPr>
          <a:xfrm>
            <a:off x="381000" y="1371600"/>
            <a:ext cx="8305800" cy="5029200"/>
          </a:xfrm>
          <a:prstGeom prst="rect">
            <a:avLst/>
          </a:prstGeom>
          <a:solidFill>
            <a:schemeClr val="accent3">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buFont typeface="Wingdings" pitchFamily="2" charset="2"/>
              <a:buChar char="v"/>
            </a:pPr>
            <a:r>
              <a:rPr lang="en-US" sz="2200" b="1" dirty="0" smtClean="0">
                <a:solidFill>
                  <a:srgbClr val="7030A0"/>
                </a:solidFill>
              </a:rPr>
              <a:t> </a:t>
            </a:r>
            <a:r>
              <a:rPr lang="en-US" sz="2400" dirty="0" smtClean="0">
                <a:solidFill>
                  <a:srgbClr val="7030A0"/>
                </a:solidFill>
              </a:rPr>
              <a:t>Making cut-and-paste from the internet into your paper without mentioning the source or with no proper citation.</a:t>
            </a:r>
          </a:p>
          <a:p>
            <a:pPr lvl="0" algn="just"/>
            <a:endParaRPr lang="en-US" sz="2400" dirty="0" smtClean="0">
              <a:solidFill>
                <a:srgbClr val="7030A0"/>
              </a:solidFill>
            </a:endParaRPr>
          </a:p>
          <a:p>
            <a:pPr algn="just">
              <a:buFont typeface="Wingdings" pitchFamily="2" charset="2"/>
              <a:buChar char="v"/>
            </a:pPr>
            <a:r>
              <a:rPr lang="en-US" sz="2200" b="1" dirty="0" smtClean="0">
                <a:solidFill>
                  <a:srgbClr val="7030A0"/>
                </a:solidFill>
              </a:rPr>
              <a:t> </a:t>
            </a:r>
            <a:r>
              <a:rPr lang="en-US" sz="2400" dirty="0" smtClean="0">
                <a:solidFill>
                  <a:srgbClr val="C00000"/>
                </a:solidFill>
              </a:rPr>
              <a:t>Brandon </a:t>
            </a:r>
            <a:r>
              <a:rPr lang="en-US" sz="2400" dirty="0" err="1" smtClean="0">
                <a:solidFill>
                  <a:srgbClr val="C00000"/>
                </a:solidFill>
              </a:rPr>
              <a:t>Brod</a:t>
            </a:r>
            <a:r>
              <a:rPr lang="en-US" sz="2400" dirty="0" smtClean="0">
                <a:solidFill>
                  <a:srgbClr val="C00000"/>
                </a:solidFill>
              </a:rPr>
              <a:t> in 2004 stated that, ‘These days students don’t plagiarize big books, now students just go to Google and type in their topic.’</a:t>
            </a:r>
          </a:p>
          <a:p>
            <a:pPr algn="just"/>
            <a:endParaRPr lang="en-US" sz="2400" dirty="0" smtClean="0">
              <a:solidFill>
                <a:srgbClr val="C00000"/>
              </a:solidFill>
            </a:endParaRPr>
          </a:p>
          <a:p>
            <a:pPr lvl="0" algn="just">
              <a:buFont typeface="Wingdings" pitchFamily="2" charset="2"/>
              <a:buChar char="v"/>
            </a:pPr>
            <a:r>
              <a:rPr lang="en-US" sz="2400" b="1" dirty="0" smtClean="0">
                <a:solidFill>
                  <a:srgbClr val="7030A0"/>
                </a:solidFill>
              </a:rPr>
              <a:t> </a:t>
            </a:r>
            <a:r>
              <a:rPr lang="en-US" sz="2400" dirty="0" smtClean="0">
                <a:solidFill>
                  <a:srgbClr val="002060"/>
                </a:solidFill>
              </a:rPr>
              <a:t>Students’ misunderstandings and lack of education about what actions constitute plagiarism.</a:t>
            </a:r>
          </a:p>
          <a:p>
            <a:pPr lvl="0" algn="just"/>
            <a:endParaRPr lang="en-US" sz="2400" dirty="0" smtClean="0">
              <a:solidFill>
                <a:srgbClr val="002060"/>
              </a:solidFill>
            </a:endParaRPr>
          </a:p>
          <a:p>
            <a:pPr lvl="0" algn="just">
              <a:buFont typeface="Wingdings" pitchFamily="2" charset="2"/>
              <a:buChar char="v"/>
            </a:pPr>
            <a:r>
              <a:rPr lang="en-US" sz="2200" b="1" dirty="0" smtClean="0">
                <a:solidFill>
                  <a:srgbClr val="7030A0"/>
                </a:solidFill>
              </a:rPr>
              <a:t> </a:t>
            </a:r>
            <a:r>
              <a:rPr lang="en-US" sz="2400" dirty="0" smtClean="0">
                <a:solidFill>
                  <a:srgbClr val="00B050"/>
                </a:solidFill>
              </a:rPr>
              <a:t>Students are not well aware towards academic morality.</a:t>
            </a:r>
          </a:p>
          <a:p>
            <a:pPr algn="just">
              <a:buFont typeface="Wingdings" pitchFamily="2" charset="2"/>
              <a:buChar char="v"/>
            </a:pPr>
            <a:endParaRPr lang="en-US" sz="2200" b="1" dirty="0">
              <a:solidFill>
                <a:srgbClr val="7030A0"/>
              </a:solidFill>
            </a:endParaRPr>
          </a:p>
        </p:txBody>
      </p:sp>
    </p:spTree>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pPr/>
              <a:t>7</a:t>
            </a:fld>
            <a:endParaRPr lang="en-US"/>
          </a:p>
        </p:txBody>
      </p:sp>
      <p:sp>
        <p:nvSpPr>
          <p:cNvPr id="5" name="Rectangle 4"/>
          <p:cNvSpPr/>
          <p:nvPr/>
        </p:nvSpPr>
        <p:spPr>
          <a:xfrm>
            <a:off x="381000" y="457200"/>
            <a:ext cx="8382000" cy="6019800"/>
          </a:xfrm>
          <a:prstGeom prst="rect">
            <a:avLst/>
          </a:prstGeom>
          <a:solidFill>
            <a:schemeClr val="accent3">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buFont typeface="Wingdings" pitchFamily="2" charset="2"/>
              <a:buChar char="v"/>
            </a:pPr>
            <a:r>
              <a:rPr lang="en-US" sz="2100" b="1" dirty="0" smtClean="0">
                <a:solidFill>
                  <a:srgbClr val="C00000"/>
                </a:solidFill>
              </a:rPr>
              <a:t> </a:t>
            </a:r>
            <a:r>
              <a:rPr lang="en-US" sz="2100" dirty="0" smtClean="0">
                <a:solidFill>
                  <a:srgbClr val="C00000"/>
                </a:solidFill>
              </a:rPr>
              <a:t>Lack of proper citation rule, or not knowing the rules of research format.</a:t>
            </a:r>
          </a:p>
          <a:p>
            <a:pPr lvl="0" algn="just"/>
            <a:endParaRPr lang="en-US" sz="2100" dirty="0" smtClean="0">
              <a:solidFill>
                <a:srgbClr val="C00000"/>
              </a:solidFill>
            </a:endParaRPr>
          </a:p>
          <a:p>
            <a:pPr lvl="0" algn="just">
              <a:buFont typeface="Wingdings" pitchFamily="2" charset="2"/>
              <a:buChar char="v"/>
            </a:pPr>
            <a:r>
              <a:rPr lang="en-US" sz="2100" dirty="0" smtClean="0">
                <a:solidFill>
                  <a:srgbClr val="00B050"/>
                </a:solidFill>
              </a:rPr>
              <a:t> Students do not acknowledge the source of text or ideas.</a:t>
            </a:r>
          </a:p>
          <a:p>
            <a:pPr lvl="0" algn="just"/>
            <a:endParaRPr lang="en-US" sz="2100" dirty="0" smtClean="0">
              <a:solidFill>
                <a:srgbClr val="00B050"/>
              </a:solidFill>
            </a:endParaRPr>
          </a:p>
          <a:p>
            <a:pPr lvl="0" algn="just">
              <a:buFont typeface="Wingdings" pitchFamily="2" charset="2"/>
              <a:buChar char="v"/>
            </a:pPr>
            <a:r>
              <a:rPr lang="en-US" sz="2100" dirty="0" smtClean="0">
                <a:solidFill>
                  <a:srgbClr val="002060"/>
                </a:solidFill>
              </a:rPr>
              <a:t>  Unfamiliarity with academic texts – not knowing how an academic paper, seminar, Assignments, project should be prepared. </a:t>
            </a:r>
          </a:p>
          <a:p>
            <a:pPr lvl="0" algn="just"/>
            <a:endParaRPr lang="en-US" sz="2100" dirty="0" smtClean="0">
              <a:solidFill>
                <a:srgbClr val="002060"/>
              </a:solidFill>
            </a:endParaRPr>
          </a:p>
          <a:p>
            <a:pPr lvl="0" algn="just">
              <a:buFont typeface="Wingdings" pitchFamily="2" charset="2"/>
              <a:buChar char="v"/>
            </a:pPr>
            <a:r>
              <a:rPr lang="en-US" sz="2100" dirty="0" smtClean="0">
                <a:solidFill>
                  <a:srgbClr val="C00000"/>
                </a:solidFill>
              </a:rPr>
              <a:t> </a:t>
            </a:r>
            <a:r>
              <a:rPr lang="en-US" sz="2100" dirty="0" smtClean="0">
                <a:solidFill>
                  <a:srgbClr val="00B0F0"/>
                </a:solidFill>
              </a:rPr>
              <a:t>Difficulty in expressing ideas in writing, particularly in second language.</a:t>
            </a:r>
          </a:p>
          <a:p>
            <a:pPr lvl="0" algn="just"/>
            <a:endParaRPr lang="en-US" sz="2100" dirty="0" smtClean="0">
              <a:solidFill>
                <a:srgbClr val="00B0F0"/>
              </a:solidFill>
            </a:endParaRPr>
          </a:p>
          <a:p>
            <a:pPr lvl="0" algn="just">
              <a:buFont typeface="Wingdings" pitchFamily="2" charset="2"/>
              <a:buChar char="v"/>
            </a:pPr>
            <a:r>
              <a:rPr lang="en-US" sz="2100" dirty="0" smtClean="0">
                <a:solidFill>
                  <a:srgbClr val="002060"/>
                </a:solidFill>
              </a:rPr>
              <a:t> Apparent dishonesty – some people simply regard plagiarism as acceptable.</a:t>
            </a:r>
          </a:p>
          <a:p>
            <a:pPr lvl="0" algn="just"/>
            <a:endParaRPr lang="en-US" sz="2100" dirty="0" smtClean="0">
              <a:solidFill>
                <a:srgbClr val="002060"/>
              </a:solidFill>
            </a:endParaRPr>
          </a:p>
          <a:p>
            <a:pPr lvl="0" algn="just">
              <a:buFont typeface="Wingdings" pitchFamily="2" charset="2"/>
              <a:buChar char="v"/>
            </a:pPr>
            <a:r>
              <a:rPr lang="en-US" sz="2100" dirty="0" smtClean="0">
                <a:solidFill>
                  <a:srgbClr val="C00000"/>
                </a:solidFill>
              </a:rPr>
              <a:t>  Submitting the same piece of work for two different assignments/course.</a:t>
            </a:r>
          </a:p>
          <a:p>
            <a:pPr algn="just"/>
            <a:endParaRPr lang="en-US" sz="2100" b="1" dirty="0">
              <a:solidFill>
                <a:srgbClr val="C00000"/>
              </a:solidFill>
            </a:endParaRPr>
          </a:p>
        </p:txBody>
      </p:sp>
    </p:spTree>
  </p:cSld>
  <p:clrMapOvr>
    <a:masterClrMapping/>
  </p:clrMapOvr>
  <p:transition spd="slow">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066" y="304800"/>
            <a:ext cx="8183880" cy="685800"/>
          </a:xfrm>
        </p:spPr>
        <p:txBody>
          <a:bodyPr>
            <a:noAutofit/>
          </a:bodyPr>
          <a:lstStyle/>
          <a:p>
            <a:pPr algn="ctr"/>
            <a:r>
              <a:rPr lang="en-US" dirty="0" smtClean="0">
                <a:solidFill>
                  <a:srgbClr val="00B050"/>
                </a:solidFill>
              </a:rPr>
              <a:t/>
            </a:r>
            <a:br>
              <a:rPr lang="en-US" dirty="0" smtClean="0">
                <a:solidFill>
                  <a:srgbClr val="00B050"/>
                </a:solidFill>
              </a:rPr>
            </a:br>
            <a:r>
              <a:rPr lang="en-US" sz="3200" dirty="0" smtClean="0">
                <a:solidFill>
                  <a:srgbClr val="00B050"/>
                </a:solidFill>
              </a:rPr>
              <a:t>Laws against Plagiarism in India</a:t>
            </a:r>
            <a:endParaRPr lang="en-US" dirty="0">
              <a:solidFill>
                <a:srgbClr val="00B050"/>
              </a:solidFill>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
        <p:nvSpPr>
          <p:cNvPr id="6" name="Rectangle 5"/>
          <p:cNvSpPr/>
          <p:nvPr/>
        </p:nvSpPr>
        <p:spPr>
          <a:xfrm>
            <a:off x="381000" y="1143000"/>
            <a:ext cx="8382000" cy="5334000"/>
          </a:xfrm>
          <a:prstGeom prst="rect">
            <a:avLst/>
          </a:prstGeom>
          <a:solidFill>
            <a:schemeClr val="accent3">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 typeface="Wingdings" pitchFamily="2" charset="2"/>
              <a:buChar char="Ø"/>
            </a:pPr>
            <a:r>
              <a:rPr lang="en-US" sz="2400" dirty="0" smtClean="0">
                <a:solidFill>
                  <a:srgbClr val="7030A0"/>
                </a:solidFill>
              </a:rPr>
              <a:t>Plagiarism is governed by Section 57 and Section 63 and Section 63 (a) of Copyright Act, 1957.</a:t>
            </a:r>
          </a:p>
          <a:p>
            <a:pPr algn="just"/>
            <a:endParaRPr lang="en-US" sz="2400" dirty="0" smtClean="0">
              <a:solidFill>
                <a:srgbClr val="7030A0"/>
              </a:solidFill>
            </a:endParaRPr>
          </a:p>
          <a:p>
            <a:pPr algn="just">
              <a:buFont typeface="Wingdings" pitchFamily="2" charset="2"/>
              <a:buChar char="Ø"/>
            </a:pPr>
            <a:r>
              <a:rPr lang="en-US" sz="2400" dirty="0" smtClean="0">
                <a:solidFill>
                  <a:srgbClr val="C00000"/>
                </a:solidFill>
              </a:rPr>
              <a:t> </a:t>
            </a:r>
            <a:r>
              <a:rPr lang="en-US" sz="2400" b="1" dirty="0" smtClean="0">
                <a:solidFill>
                  <a:srgbClr val="C00000"/>
                </a:solidFill>
              </a:rPr>
              <a:t>UGC's new anti-plagiarism policy:  </a:t>
            </a:r>
            <a:endParaRPr lang="en-US" sz="2400" dirty="0" smtClean="0">
              <a:solidFill>
                <a:srgbClr val="C00000"/>
              </a:solidFill>
            </a:endParaRPr>
          </a:p>
          <a:p>
            <a:pPr algn="just"/>
            <a:r>
              <a:rPr lang="en-US" sz="2400" dirty="0" smtClean="0">
                <a:solidFill>
                  <a:srgbClr val="C00000"/>
                </a:solidFill>
              </a:rPr>
              <a:t>Promotion of Academic Integrity and Prevention of Plagiarism in Higher Education Institutions) Regulations, 2017. </a:t>
            </a:r>
          </a:p>
          <a:p>
            <a:pPr algn="just"/>
            <a:endParaRPr lang="en-US" sz="2400" dirty="0" smtClean="0">
              <a:solidFill>
                <a:srgbClr val="C00000"/>
              </a:solidFill>
            </a:endParaRPr>
          </a:p>
          <a:p>
            <a:pPr marL="457200" lvl="0" indent="-457200" algn="just">
              <a:buFont typeface="Courier New" pitchFamily="49" charset="0"/>
              <a:buChar char="o"/>
            </a:pPr>
            <a:r>
              <a:rPr lang="en-US" sz="2400" dirty="0" smtClean="0">
                <a:solidFill>
                  <a:srgbClr val="002060"/>
                </a:solidFill>
              </a:rPr>
              <a:t>It allows </a:t>
            </a:r>
            <a:r>
              <a:rPr lang="en-US" sz="2400" b="1" dirty="0" smtClean="0">
                <a:solidFill>
                  <a:srgbClr val="002060"/>
                </a:solidFill>
              </a:rPr>
              <a:t>up to 10% content of similarity</a:t>
            </a:r>
            <a:r>
              <a:rPr lang="en-US" sz="2400" dirty="0" smtClean="0">
                <a:solidFill>
                  <a:srgbClr val="002060"/>
                </a:solidFill>
              </a:rPr>
              <a:t>. With similarity above it, students will be asked to withdraw their work.</a:t>
            </a:r>
          </a:p>
          <a:p>
            <a:pPr algn="just"/>
            <a:endParaRPr lang="en-US" sz="2400" dirty="0" smtClean="0">
              <a:solidFill>
                <a:srgbClr val="C00000"/>
              </a:solidFill>
            </a:endParaRPr>
          </a:p>
          <a:p>
            <a:pPr algn="just"/>
            <a:endParaRPr lang="en-US" sz="2100" b="1" dirty="0">
              <a:solidFill>
                <a:srgbClr val="C00000"/>
              </a:solidFill>
            </a:endParaRPr>
          </a:p>
        </p:txBody>
      </p:sp>
    </p:spTree>
  </p:cSld>
  <p:clrMapOvr>
    <a:masterClrMapping/>
  </p:clrMapOvr>
  <p:transition spd="slow">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066" y="304800"/>
            <a:ext cx="8183880" cy="685800"/>
          </a:xfrm>
        </p:spPr>
        <p:txBody>
          <a:bodyPr>
            <a:noAutofit/>
          </a:bodyPr>
          <a:lstStyle/>
          <a:p>
            <a:pPr algn="ctr"/>
            <a:r>
              <a:rPr lang="en-US" dirty="0" smtClean="0">
                <a:solidFill>
                  <a:srgbClr val="00B050"/>
                </a:solidFill>
              </a:rPr>
              <a:t/>
            </a:r>
            <a:br>
              <a:rPr lang="en-US" dirty="0" smtClean="0">
                <a:solidFill>
                  <a:srgbClr val="00B050"/>
                </a:solidFill>
              </a:rPr>
            </a:br>
            <a:r>
              <a:rPr lang="en-US" sz="3200" dirty="0" smtClean="0">
                <a:solidFill>
                  <a:srgbClr val="00B050"/>
                </a:solidFill>
              </a:rPr>
              <a:t> Penalties for the Act of Plagiarism</a:t>
            </a:r>
            <a:endParaRPr lang="en-US" dirty="0">
              <a:solidFill>
                <a:srgbClr val="00B050"/>
              </a:solidFill>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
        <p:nvSpPr>
          <p:cNvPr id="6" name="Rectangle 5"/>
          <p:cNvSpPr/>
          <p:nvPr/>
        </p:nvSpPr>
        <p:spPr>
          <a:xfrm>
            <a:off x="381000" y="1143000"/>
            <a:ext cx="8382000" cy="5334000"/>
          </a:xfrm>
          <a:prstGeom prst="rect">
            <a:avLst/>
          </a:prstGeom>
          <a:solidFill>
            <a:schemeClr val="accent3">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buFont typeface="Wingdings" pitchFamily="2" charset="2"/>
              <a:buChar char="Ø"/>
            </a:pPr>
            <a:r>
              <a:rPr lang="en-US" sz="2400" b="1" dirty="0" smtClean="0">
                <a:solidFill>
                  <a:srgbClr val="C00000"/>
                </a:solidFill>
              </a:rPr>
              <a:t>Level 1 (10%-40%)</a:t>
            </a:r>
            <a:r>
              <a:rPr lang="en-US" sz="2400" dirty="0" smtClean="0">
                <a:solidFill>
                  <a:srgbClr val="C00000"/>
                </a:solidFill>
              </a:rPr>
              <a:t>– the student will not be given any mark or credit and revised script must be resubmitted within a stipulated time period which does not exceed 6 months.</a:t>
            </a:r>
          </a:p>
          <a:p>
            <a:pPr algn="just">
              <a:buFont typeface="Wingdings" pitchFamily="2" charset="2"/>
              <a:buChar char="Ø"/>
            </a:pPr>
            <a:endParaRPr lang="en-US" sz="2400" dirty="0" smtClean="0">
              <a:solidFill>
                <a:srgbClr val="C00000"/>
              </a:solidFill>
            </a:endParaRPr>
          </a:p>
          <a:p>
            <a:pPr lvl="0" algn="just">
              <a:buFont typeface="Wingdings" pitchFamily="2" charset="2"/>
              <a:buChar char="Ø"/>
            </a:pPr>
            <a:r>
              <a:rPr lang="en-US" sz="2400" dirty="0" smtClean="0">
                <a:solidFill>
                  <a:srgbClr val="7030A0"/>
                </a:solidFill>
              </a:rPr>
              <a:t> </a:t>
            </a:r>
            <a:r>
              <a:rPr lang="en-US" sz="2400" b="1" dirty="0" smtClean="0">
                <a:solidFill>
                  <a:srgbClr val="7030A0"/>
                </a:solidFill>
              </a:rPr>
              <a:t>Level 2 (40%-60%)</a:t>
            </a:r>
            <a:r>
              <a:rPr lang="en-US" sz="2400" dirty="0" smtClean="0">
                <a:solidFill>
                  <a:srgbClr val="7030A0"/>
                </a:solidFill>
              </a:rPr>
              <a:t>– the student will not be given any mark or credit and the revised script is to be resubmitted between 1 year and 18 months.</a:t>
            </a:r>
          </a:p>
          <a:p>
            <a:pPr lvl="0" algn="just">
              <a:buFont typeface="Wingdings" pitchFamily="2" charset="2"/>
              <a:buChar char="Ø"/>
            </a:pPr>
            <a:endParaRPr lang="en-US" sz="2400" dirty="0" smtClean="0">
              <a:solidFill>
                <a:srgbClr val="C00000"/>
              </a:solidFill>
            </a:endParaRPr>
          </a:p>
          <a:p>
            <a:pPr lvl="0" algn="just">
              <a:buFont typeface="Wingdings" pitchFamily="2" charset="2"/>
              <a:buChar char="Ø"/>
            </a:pPr>
            <a:r>
              <a:rPr lang="en-US" sz="2400" b="1" dirty="0" smtClean="0">
                <a:solidFill>
                  <a:srgbClr val="000000"/>
                </a:solidFill>
              </a:rPr>
              <a:t>Level 3 (above 60%)</a:t>
            </a:r>
            <a:r>
              <a:rPr lang="en-US" sz="2400" dirty="0" smtClean="0">
                <a:solidFill>
                  <a:srgbClr val="000000"/>
                </a:solidFill>
              </a:rPr>
              <a:t>– the student will not be given any mark or credit and the registration for that course will be canceled.</a:t>
            </a:r>
          </a:p>
          <a:p>
            <a:pPr>
              <a:buFont typeface="Wingdings" pitchFamily="2" charset="2"/>
              <a:buChar char="Ø"/>
            </a:pPr>
            <a:endParaRPr lang="en-US" sz="2400" dirty="0" smtClean="0">
              <a:solidFill>
                <a:srgbClr val="C00000"/>
              </a:solidFill>
            </a:endParaRPr>
          </a:p>
          <a:p>
            <a:pPr>
              <a:buFont typeface="Wingdings" pitchFamily="2" charset="2"/>
              <a:buChar char="Ø"/>
            </a:pPr>
            <a:endParaRPr lang="en-US" sz="2100" b="1" dirty="0">
              <a:solidFill>
                <a:srgbClr val="C00000"/>
              </a:solidFill>
            </a:endParaRPr>
          </a:p>
        </p:txBody>
      </p:sp>
    </p:spTree>
  </p:cSld>
  <p:clrMapOvr>
    <a:masterClrMapping/>
  </p:clrMapOvr>
  <p:transition spd="slow">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6336</TotalTime>
  <Words>1498</Words>
  <Application>Microsoft Office PowerPoint</Application>
  <PresentationFormat>On-screen Show (4:3)</PresentationFormat>
  <Paragraphs>224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Aspect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Laws against Plagiarism in India</vt:lpstr>
      <vt:lpstr>  Penalties for the Act of Plagiarism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MADHAB CHOUDHURY COLLEGE, BARPETA </dc:title>
  <dc:creator>Documents</dc:creator>
  <cp:lastModifiedBy>Lenovo</cp:lastModifiedBy>
  <cp:revision>445</cp:revision>
  <dcterms:created xsi:type="dcterms:W3CDTF">2006-08-16T00:00:00Z</dcterms:created>
  <dcterms:modified xsi:type="dcterms:W3CDTF">2023-09-23T00:38:26Z</dcterms:modified>
</cp:coreProperties>
</file>