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73" r:id="rId2"/>
    <p:sldId id="275" r:id="rId3"/>
    <p:sldId id="279" r:id="rId4"/>
    <p:sldId id="282" r:id="rId5"/>
    <p:sldId id="280" r:id="rId6"/>
    <p:sldId id="281" r:id="rId7"/>
    <p:sldId id="283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258-BB97-438C-94DD-293C5EBD5AEA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E3A4-84FD-46AD-9502-F83F68FEC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258-BB97-438C-94DD-293C5EBD5AEA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E3A4-84FD-46AD-9502-F83F68FEC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258-BB97-438C-94DD-293C5EBD5AEA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E3A4-84FD-46AD-9502-F83F68FEC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258-BB97-438C-94DD-293C5EBD5AEA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E3A4-84FD-46AD-9502-F83F68FEC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258-BB97-438C-94DD-293C5EBD5AEA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E3A4-84FD-46AD-9502-F83F68FEC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258-BB97-438C-94DD-293C5EBD5AEA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E3A4-84FD-46AD-9502-F83F68FEC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258-BB97-438C-94DD-293C5EBD5AEA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E3A4-84FD-46AD-9502-F83F68FEC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258-BB97-438C-94DD-293C5EBD5AEA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E3A4-84FD-46AD-9502-F83F68FEC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258-BB97-438C-94DD-293C5EBD5AEA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E3A4-84FD-46AD-9502-F83F68FEC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258-BB97-438C-94DD-293C5EBD5AEA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E3A4-84FD-46AD-9502-F83F68FEC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258-BB97-438C-94DD-293C5EBD5AEA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CCE3A4-84FD-46AD-9502-F83F68FEC9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8D2258-BB97-438C-94DD-293C5EBD5AEA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CCE3A4-84FD-46AD-9502-F83F68FEC92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127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60" name="Picture 12">
            <a:hlinkClick r:id="" action="ppaction://media"/>
          </p:cNvPr>
          <p:cNvPicPr>
            <a:picLocks noRot="1" noChangeAspect="1" noChangeArrowheads="1"/>
          </p:cNvPicPr>
          <p:nvPr>
            <a:wavAudioFile r:embed="rId1" name="Baa, Baa, Black Sheep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arallelogram 5"/>
          <p:cNvSpPr/>
          <p:nvPr/>
        </p:nvSpPr>
        <p:spPr>
          <a:xfrm>
            <a:off x="1857356" y="4572008"/>
            <a:ext cx="5000660" cy="1857388"/>
          </a:xfrm>
          <a:prstGeom prst="parallelogram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rgbClr val="0070C0"/>
                </a:solidFill>
              </a:rPr>
              <a:t>Presented by</a:t>
            </a:r>
          </a:p>
          <a:p>
            <a:pPr algn="ctr"/>
            <a:r>
              <a:rPr lang="en-US" sz="2400" b="1" i="1" dirty="0" smtClean="0">
                <a:solidFill>
                  <a:srgbClr val="0070C0"/>
                </a:solidFill>
              </a:rPr>
              <a:t>Rimush Narzary</a:t>
            </a:r>
          </a:p>
          <a:p>
            <a:pPr algn="ctr"/>
            <a:r>
              <a:rPr lang="en-US" sz="2400" b="1" i="1" dirty="0" smtClean="0">
                <a:solidFill>
                  <a:srgbClr val="0070C0"/>
                </a:solidFill>
              </a:rPr>
              <a:t>Asstt. Professor</a:t>
            </a:r>
          </a:p>
          <a:p>
            <a:pPr algn="ctr"/>
            <a:r>
              <a:rPr lang="en-US" sz="2400" b="1" i="1" dirty="0" smtClean="0">
                <a:solidFill>
                  <a:srgbClr val="0070C0"/>
                </a:solidFill>
              </a:rPr>
              <a:t>Bengtol College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7" name="Flowchart: Decision 6"/>
          <p:cNvSpPr/>
          <p:nvPr/>
        </p:nvSpPr>
        <p:spPr>
          <a:xfrm>
            <a:off x="285720" y="571480"/>
            <a:ext cx="8501122" cy="3643338"/>
          </a:xfrm>
          <a:prstGeom prst="flowChartDecisio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Teacher Education: Pre-service &amp; </a:t>
            </a:r>
            <a:r>
              <a:rPr lang="en-US" sz="3200" dirty="0" smtClean="0">
                <a:solidFill>
                  <a:schemeClr val="bg1"/>
                </a:solidFill>
              </a:rPr>
              <a:t>In-service</a:t>
            </a:r>
          </a:p>
          <a:p>
            <a:pPr algn="ctr"/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B.A 3</a:t>
            </a:r>
            <a:r>
              <a:rPr lang="en-IN" sz="3200" baseline="30000" dirty="0" smtClean="0">
                <a:solidFill>
                  <a:schemeClr val="bg1"/>
                </a:solidFill>
              </a:rPr>
              <a:t>rd</a:t>
            </a:r>
            <a:r>
              <a:rPr lang="en-IN" sz="3200" dirty="0" smtClean="0">
                <a:solidFill>
                  <a:schemeClr val="bg1"/>
                </a:solidFill>
              </a:rPr>
              <a:t> Semester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newsflash/>
    <p:sndAc>
      <p:stSnd>
        <p:snd r:embed="rId3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8184" fill="hold"/>
                                        <p:tgtEl>
                                          <p:spTgt spid="20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6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28596" y="928670"/>
            <a:ext cx="821537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800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Arial" pitchFamily="34" charset="0"/>
              </a:rPr>
              <a:t>Teacher education: </a:t>
            </a:r>
          </a:p>
          <a:p>
            <a:pPr algn="just"/>
            <a:endParaRPr lang="en-US" sz="2800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+mj-lt"/>
                <a:ea typeface="Times New Roman" pitchFamily="18" charset="0"/>
                <a:cs typeface="Arial" pitchFamily="34" charset="0"/>
              </a:rPr>
              <a:t>Pre-service teacher education refers to the education and training provided to students teachers before they have undertaken any job of teaching.</a:t>
            </a:r>
          </a:p>
          <a:p>
            <a:pPr algn="just"/>
            <a:endParaRPr lang="en-US" sz="2800" dirty="0" smtClean="0">
              <a:latin typeface="+mj-lt"/>
              <a:ea typeface="Times New Roman" pitchFamily="18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+mj-lt"/>
                <a:cs typeface="Arial" pitchFamily="34" charset="0"/>
              </a:rPr>
              <a:t>Pre-service teacher education is a process of transformation of a lay person into competent and committed professional practitioner.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ransition spd="slow">
    <p:wipe dir="r"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28596" y="928670"/>
            <a:ext cx="82153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800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algn="just"/>
            <a:endParaRPr lang="en-US" sz="2800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+mj-lt"/>
                <a:ea typeface="Times New Roman" pitchFamily="18" charset="0"/>
                <a:cs typeface="Arial" pitchFamily="34" charset="0"/>
              </a:rPr>
              <a:t>Pre-service teacher education focuses on the development of  requisite skills, attitudes and values for imparting successful learning and teaching experiences characterized by practicability, relevance and acceptability.</a:t>
            </a:r>
          </a:p>
          <a:p>
            <a:pPr algn="just">
              <a:buFont typeface="Wingdings" pitchFamily="2" charset="2"/>
              <a:buChar char="Ø"/>
            </a:pPr>
            <a:endParaRPr lang="en-US" sz="2800" dirty="0" smtClean="0">
              <a:latin typeface="+mj-lt"/>
              <a:ea typeface="Times New Roman" pitchFamily="18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+mj-lt"/>
                <a:ea typeface="Times New Roman" pitchFamily="18" charset="0"/>
                <a:cs typeface="Arial" pitchFamily="34" charset="0"/>
              </a:rPr>
              <a:t>It refers to the initial empowerment and enlightenment stage of professional transformation of untrained entrants into professional job.</a:t>
            </a:r>
          </a:p>
          <a:p>
            <a:pPr algn="just"/>
            <a:endParaRPr lang="en-US" sz="2800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28596" y="928670"/>
            <a:ext cx="821537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800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algn="just"/>
            <a:endParaRPr lang="en-US" sz="2800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+mj-lt"/>
                <a:ea typeface="Times New Roman" pitchFamily="18" charset="0"/>
                <a:cs typeface="Arial" pitchFamily="34" charset="0"/>
              </a:rPr>
              <a:t>In short, pre-service teacher education ensures to provide aspiring teachers with the necessary knowledge, skills and preparation to enter the teaching profession.</a:t>
            </a:r>
          </a:p>
          <a:p>
            <a:pPr algn="just"/>
            <a:endParaRPr lang="en-US" sz="2800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28596" y="928671"/>
            <a:ext cx="821537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Arial" pitchFamily="34" charset="0"/>
              </a:rPr>
              <a:t>Needs and Importance of Pre-service Teacher education:</a:t>
            </a:r>
          </a:p>
          <a:p>
            <a:pPr algn="just"/>
            <a:endParaRPr lang="en-US" sz="2800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  <a:ea typeface="Times New Roman" pitchFamily="18" charset="0"/>
                <a:cs typeface="Arial" pitchFamily="34" charset="0"/>
              </a:rPr>
              <a:t>Develop Professional Qualities:  </a:t>
            </a:r>
            <a:r>
              <a:rPr lang="en-US" sz="2800" dirty="0" smtClean="0">
                <a:latin typeface="+mj-lt"/>
                <a:ea typeface="Times New Roman" pitchFamily="18" charset="0"/>
                <a:cs typeface="Arial" pitchFamily="34" charset="0"/>
              </a:rPr>
              <a:t>Pre-service teacher education develops the professional qualities of a teacher. It also enables student teachers to acquire many professional qualities before entering into teaching profession.</a:t>
            </a:r>
          </a:p>
          <a:p>
            <a:pPr algn="just"/>
            <a:endParaRPr lang="en-US" sz="2800" dirty="0" smtClean="0">
              <a:latin typeface="+mj-lt"/>
              <a:ea typeface="Times New Roman" pitchFamily="18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  <a:ea typeface="Times New Roman" pitchFamily="18" charset="0"/>
                <a:cs typeface="Arial" pitchFamily="34" charset="0"/>
              </a:rPr>
              <a:t>Develop Teaching Competence: </a:t>
            </a:r>
            <a:r>
              <a:rPr lang="en-US" sz="2800" dirty="0" smtClean="0">
                <a:latin typeface="+mj-lt"/>
                <a:ea typeface="Times New Roman" pitchFamily="18" charset="0"/>
                <a:cs typeface="Arial" pitchFamily="34" charset="0"/>
              </a:rPr>
              <a:t>In pre-service education student teachers are taught the art of teaching through practice teaching, micro-teaching etc.</a:t>
            </a:r>
          </a:p>
          <a:p>
            <a:pPr algn="just"/>
            <a:endParaRPr lang="en-US" sz="2800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28596" y="928671"/>
            <a:ext cx="821537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  <a:ea typeface="Times New Roman" pitchFamily="18" charset="0"/>
                <a:cs typeface="Arial" pitchFamily="34" charset="0"/>
              </a:rPr>
              <a:t>Increase Teachers confidence: </a:t>
            </a:r>
            <a:r>
              <a:rPr lang="en-US" sz="2800" dirty="0" smtClean="0">
                <a:latin typeface="+mj-lt"/>
                <a:ea typeface="Times New Roman" pitchFamily="18" charset="0"/>
                <a:cs typeface="Arial" pitchFamily="34" charset="0"/>
              </a:rPr>
              <a:t>Increases the level of self-confidence for teaching among the teachers trainees as they can learn the latest theories developed in the field of pedagogy. </a:t>
            </a:r>
          </a:p>
          <a:p>
            <a:pPr algn="just"/>
            <a:endParaRPr lang="en-US" sz="2800" dirty="0" smtClean="0">
              <a:latin typeface="+mj-lt"/>
              <a:ea typeface="Times New Roman" pitchFamily="18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  <a:ea typeface="Times New Roman" pitchFamily="18" charset="0"/>
                <a:cs typeface="Arial" pitchFamily="34" charset="0"/>
              </a:rPr>
              <a:t>Prepares for Actual teaching: </a:t>
            </a:r>
            <a:r>
              <a:rPr lang="en-US" sz="2800" dirty="0" smtClean="0">
                <a:latin typeface="+mj-lt"/>
                <a:ea typeface="Times New Roman" pitchFamily="18" charset="0"/>
                <a:cs typeface="Arial" pitchFamily="34" charset="0"/>
              </a:rPr>
              <a:t>Pre-service training prepares the future teachers to enter into the actual teaching profession. They get proper education and training for actual classroom teaching in the classroom during their pre-service education.</a:t>
            </a:r>
          </a:p>
          <a:p>
            <a:pPr marL="514350" indent="-514350" algn="just"/>
            <a:endParaRPr lang="en-US" sz="2800" dirty="0" smtClean="0">
              <a:latin typeface="+mj-lt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28596" y="928671"/>
            <a:ext cx="821537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  <a:ea typeface="Times New Roman" pitchFamily="18" charset="0"/>
                <a:cs typeface="Arial" pitchFamily="34" charset="0"/>
              </a:rPr>
              <a:t>Understanding of learner diversity: </a:t>
            </a:r>
            <a:r>
              <a:rPr lang="en-US" sz="2800" dirty="0" smtClean="0">
                <a:latin typeface="+mj-lt"/>
                <a:ea typeface="Times New Roman" pitchFamily="18" charset="0"/>
                <a:cs typeface="Arial" pitchFamily="34" charset="0"/>
              </a:rPr>
              <a:t>Emphasizes the importance of recognizing and addressing learner diversity. It equips teachers with the knowledge of divers learners and students with disabilities.</a:t>
            </a:r>
          </a:p>
          <a:p>
            <a:pPr algn="just"/>
            <a:endParaRPr lang="en-US" sz="2800" dirty="0" smtClean="0">
              <a:latin typeface="+mj-lt"/>
              <a:ea typeface="Times New Roman" pitchFamily="18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  <a:ea typeface="Times New Roman" pitchFamily="18" charset="0"/>
                <a:cs typeface="Arial" pitchFamily="34" charset="0"/>
              </a:rPr>
              <a:t>Professional Ethics and Standards: </a:t>
            </a:r>
            <a:r>
              <a:rPr lang="en-US" sz="2800" dirty="0" smtClean="0">
                <a:latin typeface="+mj-lt"/>
                <a:ea typeface="Times New Roman" pitchFamily="18" charset="0"/>
                <a:cs typeface="Arial" pitchFamily="34" charset="0"/>
              </a:rPr>
              <a:t>Pre-service training promotes the development of professional ethics, values and standards in future teachers. It also instills a sense of professional responsibility and prepares them to face the challenging job.</a:t>
            </a:r>
          </a:p>
          <a:p>
            <a:pPr marL="514350" indent="-514350" algn="just"/>
            <a:endParaRPr lang="en-US" sz="2800" dirty="0" smtClean="0">
              <a:latin typeface="+mj-lt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86050" y="2214554"/>
            <a:ext cx="45720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THE END</a:t>
            </a:r>
          </a:p>
          <a:p>
            <a:pPr algn="ctr"/>
            <a:endParaRPr lang="en-US" sz="3200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66FF"/>
              </a:solidFill>
              <a:latin typeface="Arial Black"/>
            </a:endParaRPr>
          </a:p>
          <a:p>
            <a:pPr algn="ctr"/>
            <a:endParaRPr lang="en-US" sz="3200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66FF"/>
              </a:solidFill>
              <a:latin typeface="Arial Black"/>
            </a:endParaRPr>
          </a:p>
          <a:p>
            <a:pPr algn="ctr"/>
            <a:r>
              <a:rPr lang="en-US" sz="3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THANK YOU</a:t>
            </a:r>
            <a:endParaRPr lang="en-US" sz="3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66FF"/>
              </a:solidFill>
              <a:latin typeface="Arial Black"/>
            </a:endParaRPr>
          </a:p>
        </p:txBody>
      </p:sp>
    </p:spTree>
  </p:cSld>
  <p:clrMapOvr>
    <a:masterClrMapping/>
  </p:clrMapOvr>
  <p:transition spd="slow">
    <p:wedg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331</TotalTime>
  <Words>333</Words>
  <Application>Microsoft Office PowerPoint</Application>
  <PresentationFormat>On-screen Show (4:3)</PresentationFormat>
  <Paragraphs>36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98</cp:revision>
  <dcterms:created xsi:type="dcterms:W3CDTF">2022-09-25T05:42:29Z</dcterms:created>
  <dcterms:modified xsi:type="dcterms:W3CDTF">2023-09-23T07:01:47Z</dcterms:modified>
</cp:coreProperties>
</file>