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sldIdLst>
    <p:sldId id="273" r:id="rId2"/>
    <p:sldId id="275" r:id="rId3"/>
    <p:sldId id="280" r:id="rId4"/>
    <p:sldId id="279" r:id="rId5"/>
    <p:sldId id="276" r:id="rId6"/>
    <p:sldId id="281" r:id="rId7"/>
    <p:sldId id="282" r:id="rId8"/>
    <p:sldId id="278" r:id="rId9"/>
    <p:sldId id="277" r:id="rId10"/>
    <p:sldId id="263" r:id="rId11"/>
    <p:sldId id="264" r:id="rId12"/>
    <p:sldId id="265" r:id="rId13"/>
    <p:sldId id="266" r:id="rId14"/>
    <p:sldId id="267" r:id="rId15"/>
    <p:sldId id="268" r:id="rId16"/>
    <p:sldId id="269" r:id="rId17"/>
    <p:sldId id="270" r:id="rId18"/>
    <p:sldId id="271" r:id="rId19"/>
    <p:sldId id="27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48D2258-BB97-438C-94DD-293C5EBD5AEA}" type="datetimeFigureOut">
              <a:rPr lang="en-US" smtClean="0"/>
              <a:pPr/>
              <a:t>9/23/2023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2CCE3A4-84FD-46AD-9502-F83F68FEC92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8D2258-BB97-438C-94DD-293C5EBD5AEA}" type="datetimeFigureOut">
              <a:rPr lang="en-US" smtClean="0"/>
              <a:pPr/>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CE3A4-84FD-46AD-9502-F83F68FEC92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8D2258-BB97-438C-94DD-293C5EBD5AEA}" type="datetimeFigureOut">
              <a:rPr lang="en-US" smtClean="0"/>
              <a:pPr/>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CE3A4-84FD-46AD-9502-F83F68FEC92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8D2258-BB97-438C-94DD-293C5EBD5AEA}" type="datetimeFigureOut">
              <a:rPr lang="en-US" smtClean="0"/>
              <a:pPr/>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CE3A4-84FD-46AD-9502-F83F68FEC92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48D2258-BB97-438C-94DD-293C5EBD5AEA}" type="datetimeFigureOut">
              <a:rPr lang="en-US" smtClean="0"/>
              <a:pPr/>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CE3A4-84FD-46AD-9502-F83F68FEC92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48D2258-BB97-438C-94DD-293C5EBD5AEA}" type="datetimeFigureOut">
              <a:rPr lang="en-US" smtClean="0"/>
              <a:pPr/>
              <a:t>9/23/2023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CE3A4-84FD-46AD-9502-F83F68FEC92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48D2258-BB97-438C-94DD-293C5EBD5AEA}" type="datetimeFigureOut">
              <a:rPr lang="en-US" smtClean="0"/>
              <a:pPr/>
              <a:t>9/23/2023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CCE3A4-84FD-46AD-9502-F83F68FEC92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48D2258-BB97-438C-94DD-293C5EBD5AEA}" type="datetimeFigureOut">
              <a:rPr lang="en-US" smtClean="0"/>
              <a:pPr/>
              <a:t>9/23/2023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CCE3A4-84FD-46AD-9502-F83F68FEC92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8D2258-BB97-438C-94DD-293C5EBD5AEA}" type="datetimeFigureOut">
              <a:rPr lang="en-US" smtClean="0"/>
              <a:pPr/>
              <a:t>9/23/2023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CCE3A4-84FD-46AD-9502-F83F68FEC92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48D2258-BB97-438C-94DD-293C5EBD5AEA}" type="datetimeFigureOut">
              <a:rPr lang="en-US" smtClean="0"/>
              <a:pPr/>
              <a:t>9/23/2023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CE3A4-84FD-46AD-9502-F83F68FEC92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48D2258-BB97-438C-94DD-293C5EBD5AEA}" type="datetimeFigureOut">
              <a:rPr lang="en-US" smtClean="0"/>
              <a:pPr/>
              <a:t>9/23/2023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2CCE3A4-84FD-46AD-9502-F83F68FEC92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48D2258-BB97-438C-94DD-293C5EBD5AEA}" type="datetimeFigureOut">
              <a:rPr lang="en-US" smtClean="0"/>
              <a:pPr/>
              <a:t>9/23/2023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2CCE3A4-84FD-46AD-9502-F83F68FEC92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7.xml"/><Relationship Id="rId1" Type="http://schemas.openxmlformats.org/officeDocument/2006/relationships/audio" Target="../media/audio1.wav"/><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 Id="rId5" Type="http://schemas.openxmlformats.org/officeDocument/2006/relationships/image" Target="../media/image13.jpeg"/><Relationship Id="rId4" Type="http://schemas.openxmlformats.org/officeDocument/2006/relationships/image" Target="../media/image12.jpeg"/></Relationships>
</file>

<file path=ppt/slides/_rels/slide1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7.xml"/><Relationship Id="rId4" Type="http://schemas.openxmlformats.org/officeDocument/2006/relationships/image" Target="../media/image19.jpeg"/></Relationships>
</file>

<file path=ppt/slides/_rels/slide16.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A%20neonate%20is%20also%20called%20a%20newborn.docx"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
          <p:cNvSpPr>
            <a:spLocks noChangeArrowheads="1"/>
          </p:cNvSpPr>
          <p:nvPr/>
        </p:nvSpPr>
        <p:spPr bwMode="auto">
          <a:xfrm>
            <a:off x="0" y="0"/>
            <a:ext cx="9144000" cy="6858000"/>
          </a:xfrm>
          <a:prstGeom prst="rect">
            <a:avLst/>
          </a:prstGeom>
          <a:noFill/>
          <a:ln w="212725">
            <a:solidFill>
              <a:srgbClr val="3366FF"/>
            </a:solidFill>
            <a:miter lim="800000"/>
            <a:headEnd/>
            <a:tailEnd/>
          </a:ln>
        </p:spPr>
        <p:txBody>
          <a:bodyPr wrap="none" anchor="ctr"/>
          <a:lstStyle/>
          <a:p>
            <a:endParaRPr lang="en-US"/>
          </a:p>
        </p:txBody>
      </p:sp>
      <p:pic>
        <p:nvPicPr>
          <p:cNvPr id="2060" name="Picture 12">
            <a:hlinkClick r:id="" action="ppaction://media"/>
          </p:cNvPr>
          <p:cNvPicPr>
            <a:picLocks noRot="1" noChangeAspect="1" noChangeArrowheads="1"/>
          </p:cNvPicPr>
          <p:nvPr>
            <a:wavAudioFile r:embed="rId1" name="Baa, Baa, Black Sheep.wav"/>
          </p:nvPr>
        </p:nvPicPr>
        <p:blipFill>
          <a:blip r:embed="rId4"/>
          <a:srcRect/>
          <a:stretch>
            <a:fillRect/>
          </a:stretch>
        </p:blipFill>
        <p:spPr bwMode="auto">
          <a:xfrm>
            <a:off x="0" y="6553200"/>
            <a:ext cx="304800" cy="304800"/>
          </a:xfrm>
          <a:prstGeom prst="rect">
            <a:avLst/>
          </a:prstGeom>
          <a:noFill/>
          <a:ln w="9525">
            <a:noFill/>
            <a:miter lim="800000"/>
            <a:headEnd/>
            <a:tailEnd/>
          </a:ln>
        </p:spPr>
      </p:pic>
      <p:pic>
        <p:nvPicPr>
          <p:cNvPr id="5" name="Picture 5" descr="CReflex"/>
          <p:cNvPicPr>
            <a:picLocks noChangeAspect="1" noChangeArrowheads="1"/>
          </p:cNvPicPr>
          <p:nvPr/>
        </p:nvPicPr>
        <p:blipFill>
          <a:blip r:embed="rId5"/>
          <a:srcRect/>
          <a:stretch>
            <a:fillRect/>
          </a:stretch>
        </p:blipFill>
        <p:spPr bwMode="auto">
          <a:xfrm>
            <a:off x="357158" y="3714752"/>
            <a:ext cx="3959231" cy="1714512"/>
          </a:xfrm>
          <a:prstGeom prst="rect">
            <a:avLst/>
          </a:prstGeom>
          <a:noFill/>
          <a:ln w="9525">
            <a:noFill/>
            <a:miter lim="800000"/>
            <a:headEnd/>
            <a:tailEnd/>
          </a:ln>
        </p:spPr>
      </p:pic>
      <p:sp>
        <p:nvSpPr>
          <p:cNvPr id="6" name="Parallelogram 5"/>
          <p:cNvSpPr/>
          <p:nvPr/>
        </p:nvSpPr>
        <p:spPr>
          <a:xfrm>
            <a:off x="4429124" y="4572008"/>
            <a:ext cx="4429156" cy="1857388"/>
          </a:xfrm>
          <a:prstGeom prst="parallelogram">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solidFill>
                  <a:srgbClr val="0070C0"/>
                </a:solidFill>
              </a:rPr>
              <a:t>Presented by</a:t>
            </a:r>
          </a:p>
          <a:p>
            <a:pPr algn="ctr"/>
            <a:r>
              <a:rPr lang="en-US" sz="2400" b="1" i="1" dirty="0" smtClean="0">
                <a:solidFill>
                  <a:srgbClr val="0070C0"/>
                </a:solidFill>
              </a:rPr>
              <a:t>Rimush Narzary</a:t>
            </a:r>
          </a:p>
          <a:p>
            <a:pPr algn="ctr"/>
            <a:r>
              <a:rPr lang="en-US" sz="2400" b="1" i="1" dirty="0" smtClean="0">
                <a:solidFill>
                  <a:srgbClr val="0070C0"/>
                </a:solidFill>
              </a:rPr>
              <a:t>Asstt. Professor</a:t>
            </a:r>
          </a:p>
          <a:p>
            <a:pPr algn="ctr"/>
            <a:r>
              <a:rPr lang="en-US" sz="2400" b="1" i="1" dirty="0" smtClean="0">
                <a:solidFill>
                  <a:srgbClr val="0070C0"/>
                </a:solidFill>
              </a:rPr>
              <a:t>Bengtol College</a:t>
            </a:r>
            <a:endParaRPr lang="en-US" sz="2400" b="1" i="1" dirty="0">
              <a:solidFill>
                <a:srgbClr val="0070C0"/>
              </a:solidFill>
            </a:endParaRPr>
          </a:p>
        </p:txBody>
      </p:sp>
      <p:sp>
        <p:nvSpPr>
          <p:cNvPr id="7" name="Flowchart: Decision 6"/>
          <p:cNvSpPr/>
          <p:nvPr/>
        </p:nvSpPr>
        <p:spPr>
          <a:xfrm>
            <a:off x="428596" y="642918"/>
            <a:ext cx="8358246" cy="3286148"/>
          </a:xfrm>
          <a:prstGeom prst="flowChartDecision">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NEONATAL, EVALUATION &amp; </a:t>
            </a:r>
            <a:r>
              <a:rPr lang="en-US" sz="3200" dirty="0" smtClean="0"/>
              <a:t>CARE</a:t>
            </a:r>
          </a:p>
          <a:p>
            <a:pPr algn="ctr"/>
            <a:endParaRPr lang="en-US" sz="3200" dirty="0" smtClean="0"/>
          </a:p>
          <a:p>
            <a:pPr algn="ctr"/>
            <a:r>
              <a:rPr lang="en-IN" sz="3200" dirty="0" smtClean="0"/>
              <a:t>B.A 5</a:t>
            </a:r>
            <a:r>
              <a:rPr lang="en-IN" sz="3200" baseline="30000" dirty="0" smtClean="0"/>
              <a:t>th</a:t>
            </a:r>
            <a:r>
              <a:rPr lang="en-IN" sz="3200" dirty="0" smtClean="0"/>
              <a:t> Semester</a:t>
            </a:r>
            <a:endParaRPr lang="en-US" sz="3200" dirty="0"/>
          </a:p>
        </p:txBody>
      </p:sp>
    </p:spTree>
  </p:cSld>
  <p:clrMapOvr>
    <a:masterClrMapping/>
  </p:clrMapOvr>
  <p:transition spd="slow">
    <p:newsflash/>
    <p:sndAc>
      <p:stSnd>
        <p:snd r:embed="rId3" name="applaus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68184" fill="hold"/>
                                        <p:tgtEl>
                                          <p:spTgt spid="206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060"/>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5" descr="Jaundice Infant"/>
          <p:cNvPicPr>
            <a:picLocks noChangeAspect="1" noChangeArrowheads="1"/>
          </p:cNvPicPr>
          <p:nvPr/>
        </p:nvPicPr>
        <p:blipFill>
          <a:blip r:embed="rId2"/>
          <a:srcRect/>
          <a:stretch>
            <a:fillRect/>
          </a:stretch>
        </p:blipFill>
        <p:spPr bwMode="auto">
          <a:xfrm>
            <a:off x="5715000" y="228600"/>
            <a:ext cx="2914650" cy="2152650"/>
          </a:xfrm>
          <a:prstGeom prst="rect">
            <a:avLst/>
          </a:prstGeom>
          <a:noFill/>
          <a:ln w="9525">
            <a:noFill/>
            <a:miter lim="800000"/>
            <a:headEnd/>
            <a:tailEnd/>
          </a:ln>
        </p:spPr>
      </p:pic>
      <p:sp>
        <p:nvSpPr>
          <p:cNvPr id="10243" name="Rectangle 7"/>
          <p:cNvSpPr>
            <a:spLocks noChangeArrowheads="1"/>
          </p:cNvSpPr>
          <p:nvPr/>
        </p:nvSpPr>
        <p:spPr bwMode="auto">
          <a:xfrm>
            <a:off x="285720" y="1066800"/>
            <a:ext cx="5214974" cy="2923877"/>
          </a:xfrm>
          <a:prstGeom prst="rect">
            <a:avLst/>
          </a:prstGeom>
          <a:noFill/>
          <a:ln w="9525">
            <a:noFill/>
            <a:miter lim="800000"/>
            <a:headEnd/>
            <a:tailEnd/>
          </a:ln>
        </p:spPr>
        <p:txBody>
          <a:bodyPr wrap="square" anchor="ctr">
            <a:spAutoFit/>
          </a:bodyPr>
          <a:lstStyle/>
          <a:p>
            <a:pPr algn="just"/>
            <a:r>
              <a:rPr lang="en-US" sz="2000" dirty="0">
                <a:solidFill>
                  <a:srgbClr val="C00000"/>
                </a:solidFill>
              </a:rPr>
              <a:t>Jaundice is a yellow discoloring of the skin, mucous membranes, and eyes, caused by too much </a:t>
            </a:r>
            <a:r>
              <a:rPr lang="en-US" sz="2000" dirty="0" err="1">
                <a:solidFill>
                  <a:srgbClr val="C00000"/>
                </a:solidFill>
              </a:rPr>
              <a:t>bilirubin</a:t>
            </a:r>
            <a:r>
              <a:rPr lang="en-US" sz="2000" dirty="0">
                <a:solidFill>
                  <a:srgbClr val="C00000"/>
                </a:solidFill>
              </a:rPr>
              <a:t> (a breakdown product of hemoglobin made by the liver) in the blood. High levels of </a:t>
            </a:r>
            <a:r>
              <a:rPr lang="en-US" sz="2000" dirty="0" err="1">
                <a:solidFill>
                  <a:srgbClr val="C00000"/>
                </a:solidFill>
              </a:rPr>
              <a:t>bilirubin</a:t>
            </a:r>
            <a:r>
              <a:rPr lang="en-US" sz="2000" dirty="0">
                <a:solidFill>
                  <a:srgbClr val="C00000"/>
                </a:solidFill>
              </a:rPr>
              <a:t> circulating in the blood stream dissolve in the subcutaneous fat (the layer of fat just beneath the skin), causing a yellowish appearance of the skin and the whites </a:t>
            </a:r>
            <a:r>
              <a:rPr lang="en-US" sz="2400" dirty="0">
                <a:solidFill>
                  <a:srgbClr val="C00000"/>
                </a:solidFill>
              </a:rPr>
              <a:t>of the eyes. </a:t>
            </a:r>
          </a:p>
        </p:txBody>
      </p:sp>
      <p:sp>
        <p:nvSpPr>
          <p:cNvPr id="10244" name="Rectangle 8"/>
          <p:cNvSpPr>
            <a:spLocks noChangeArrowheads="1"/>
          </p:cNvSpPr>
          <p:nvPr/>
        </p:nvSpPr>
        <p:spPr bwMode="auto">
          <a:xfrm>
            <a:off x="3962400" y="4071942"/>
            <a:ext cx="4953000" cy="2554545"/>
          </a:xfrm>
          <a:prstGeom prst="rect">
            <a:avLst/>
          </a:prstGeom>
          <a:noFill/>
          <a:ln w="9525">
            <a:noFill/>
            <a:miter lim="800000"/>
            <a:headEnd/>
            <a:tailEnd/>
          </a:ln>
        </p:spPr>
        <p:txBody>
          <a:bodyPr wrap="square" anchor="ctr">
            <a:spAutoFit/>
          </a:bodyPr>
          <a:lstStyle/>
          <a:p>
            <a:pPr algn="just"/>
            <a:r>
              <a:rPr lang="en-US" sz="2000" b="1" dirty="0">
                <a:solidFill>
                  <a:srgbClr val="002060"/>
                </a:solidFill>
              </a:rPr>
              <a:t>Using </a:t>
            </a:r>
            <a:r>
              <a:rPr lang="en-US" sz="2000" b="1" dirty="0" err="1">
                <a:solidFill>
                  <a:srgbClr val="002060"/>
                </a:solidFill>
              </a:rPr>
              <a:t>bili</a:t>
            </a:r>
            <a:r>
              <a:rPr lang="en-US" sz="2000" b="1" dirty="0">
                <a:solidFill>
                  <a:srgbClr val="002060"/>
                </a:solidFill>
              </a:rPr>
              <a:t> lights is a therapeutic procedure performed on newborns to reduce elevated levels of </a:t>
            </a:r>
            <a:r>
              <a:rPr lang="en-US" sz="2000" b="1" dirty="0" err="1">
                <a:solidFill>
                  <a:srgbClr val="002060"/>
                </a:solidFill>
              </a:rPr>
              <a:t>bilirubin</a:t>
            </a:r>
            <a:r>
              <a:rPr lang="en-US" sz="2000" b="1" dirty="0">
                <a:solidFill>
                  <a:srgbClr val="002060"/>
                </a:solidFill>
              </a:rPr>
              <a:t>,  which tends to accumulate in the brain tissue, and can cause permanent brain damage.</a:t>
            </a:r>
          </a:p>
          <a:p>
            <a:pPr algn="just"/>
            <a:r>
              <a:rPr lang="en-US" sz="2000" b="1" dirty="0">
                <a:solidFill>
                  <a:srgbClr val="002060"/>
                </a:solidFill>
              </a:rPr>
              <a:t>The </a:t>
            </a:r>
            <a:r>
              <a:rPr lang="en-US" sz="2000" b="1" dirty="0" err="1">
                <a:solidFill>
                  <a:srgbClr val="002060"/>
                </a:solidFill>
              </a:rPr>
              <a:t>bili</a:t>
            </a:r>
            <a:r>
              <a:rPr lang="en-US" sz="2000" b="1" dirty="0">
                <a:solidFill>
                  <a:srgbClr val="002060"/>
                </a:solidFill>
              </a:rPr>
              <a:t> lights, like sunlight, allow the body to manufacture Vitamin D. </a:t>
            </a:r>
            <a:r>
              <a:rPr lang="en-US" sz="2000" b="1" dirty="0"/>
              <a:t> </a:t>
            </a:r>
          </a:p>
        </p:txBody>
      </p:sp>
      <p:pic>
        <p:nvPicPr>
          <p:cNvPr id="10245" name="Picture 13" descr="bili-lights"/>
          <p:cNvPicPr>
            <a:picLocks noChangeAspect="1" noChangeArrowheads="1"/>
          </p:cNvPicPr>
          <p:nvPr/>
        </p:nvPicPr>
        <p:blipFill>
          <a:blip r:embed="rId3"/>
          <a:srcRect/>
          <a:stretch>
            <a:fillRect/>
          </a:stretch>
        </p:blipFill>
        <p:spPr bwMode="auto">
          <a:xfrm>
            <a:off x="304800" y="4357694"/>
            <a:ext cx="3581400" cy="2163756"/>
          </a:xfrm>
          <a:prstGeom prst="rect">
            <a:avLst/>
          </a:prstGeom>
          <a:noFill/>
          <a:ln w="9525">
            <a:noFill/>
            <a:miter lim="800000"/>
            <a:headEnd/>
            <a:tailEnd/>
          </a:ln>
        </p:spPr>
      </p:pic>
      <p:sp>
        <p:nvSpPr>
          <p:cNvPr id="10246" name="Text Box 14"/>
          <p:cNvSpPr txBox="1">
            <a:spLocks noChangeArrowheads="1"/>
          </p:cNvSpPr>
          <p:nvPr/>
        </p:nvSpPr>
        <p:spPr bwMode="auto">
          <a:xfrm>
            <a:off x="5791200" y="2438400"/>
            <a:ext cx="2971800" cy="1328738"/>
          </a:xfrm>
          <a:prstGeom prst="rect">
            <a:avLst/>
          </a:prstGeom>
          <a:noFill/>
          <a:ln w="9525">
            <a:noFill/>
            <a:miter lim="800000"/>
            <a:headEnd/>
            <a:tailEnd/>
          </a:ln>
        </p:spPr>
        <p:txBody>
          <a:bodyPr>
            <a:spAutoFit/>
          </a:bodyPr>
          <a:lstStyle/>
          <a:p>
            <a:r>
              <a:rPr lang="en-US" b="1" dirty="0">
                <a:solidFill>
                  <a:schemeClr val="accent6">
                    <a:lumMod val="60000"/>
                    <a:lumOff val="40000"/>
                  </a:schemeClr>
                </a:solidFill>
              </a:rPr>
              <a:t>In newborns, jaundice often exists due to an immature liver.</a:t>
            </a:r>
          </a:p>
          <a:p>
            <a:pPr algn="l">
              <a:spcBef>
                <a:spcPct val="50000"/>
              </a:spcBef>
            </a:pPr>
            <a:endParaRPr lang="en-US" dirty="0"/>
          </a:p>
        </p:txBody>
      </p:sp>
      <p:sp>
        <p:nvSpPr>
          <p:cNvPr id="10247" name="WordArt 15"/>
          <p:cNvSpPr>
            <a:spLocks noChangeArrowheads="1" noChangeShapeType="1" noTextEdit="1"/>
          </p:cNvSpPr>
          <p:nvPr/>
        </p:nvSpPr>
        <p:spPr bwMode="auto">
          <a:xfrm>
            <a:off x="533400" y="381000"/>
            <a:ext cx="2466975" cy="571500"/>
          </a:xfrm>
          <a:prstGeom prst="rect">
            <a:avLst/>
          </a:prstGeom>
        </p:spPr>
        <p:txBody>
          <a:bodyPr wrap="none" fromWordArt="1">
            <a:prstTxWarp prst="textPlain">
              <a:avLst>
                <a:gd name="adj" fmla="val 50000"/>
              </a:avLst>
            </a:prstTxWarp>
          </a:bodyPr>
          <a:lstStyle/>
          <a:p>
            <a:r>
              <a:rPr lang="en-US" sz="3200" kern="10">
                <a:ln w="9525">
                  <a:solidFill>
                    <a:srgbClr val="000000"/>
                  </a:solidFill>
                  <a:round/>
                  <a:headEnd/>
                  <a:tailEnd/>
                </a:ln>
                <a:latin typeface="Arial Black"/>
              </a:rPr>
              <a:t>Jaundice...</a:t>
            </a:r>
          </a:p>
        </p:txBody>
      </p:sp>
      <p:sp>
        <p:nvSpPr>
          <p:cNvPr id="10248" name="Rectangle 16"/>
          <p:cNvSpPr>
            <a:spLocks noChangeArrowheads="1"/>
          </p:cNvSpPr>
          <p:nvPr/>
        </p:nvSpPr>
        <p:spPr bwMode="auto">
          <a:xfrm>
            <a:off x="0" y="0"/>
            <a:ext cx="9144000" cy="6858000"/>
          </a:xfrm>
          <a:prstGeom prst="rect">
            <a:avLst/>
          </a:prstGeom>
          <a:noFill/>
          <a:ln w="184150">
            <a:solidFill>
              <a:schemeClr val="tx1"/>
            </a:solidFill>
            <a:miter lim="800000"/>
            <a:headEnd/>
            <a:tailEnd/>
          </a:ln>
        </p:spPr>
        <p:txBody>
          <a:bodyPr wrap="none" anchor="ctr"/>
          <a:lstStyle/>
          <a:p>
            <a:endParaRPr lang="en-US"/>
          </a:p>
        </p:txBody>
      </p:sp>
    </p:spTree>
  </p:cSld>
  <p:clrMapOvr>
    <a:masterClrMapping/>
  </p:clrMapOvr>
  <p:transition spd="slow">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3"/>
          <p:cNvSpPr>
            <a:spLocks noChangeArrowheads="1"/>
          </p:cNvSpPr>
          <p:nvPr/>
        </p:nvSpPr>
        <p:spPr bwMode="auto">
          <a:xfrm>
            <a:off x="381000" y="1828800"/>
            <a:ext cx="4876800" cy="4572000"/>
          </a:xfrm>
          <a:prstGeom prst="rect">
            <a:avLst/>
          </a:prstGeom>
          <a:solidFill>
            <a:schemeClr val="bg1"/>
          </a:solidFill>
          <a:ln w="9525">
            <a:noFill/>
            <a:miter lim="800000"/>
            <a:headEnd/>
            <a:tailEnd/>
          </a:ln>
        </p:spPr>
        <p:txBody>
          <a:bodyPr wrap="none" anchor="ctr"/>
          <a:lstStyle/>
          <a:p>
            <a:endParaRPr lang="en-US"/>
          </a:p>
        </p:txBody>
      </p:sp>
      <p:sp>
        <p:nvSpPr>
          <p:cNvPr id="13315" name="Rectangle 4"/>
          <p:cNvSpPr>
            <a:spLocks noChangeArrowheads="1"/>
          </p:cNvSpPr>
          <p:nvPr/>
        </p:nvSpPr>
        <p:spPr bwMode="auto">
          <a:xfrm>
            <a:off x="5638800" y="3124200"/>
            <a:ext cx="2959100" cy="3387725"/>
          </a:xfrm>
          <a:prstGeom prst="rect">
            <a:avLst/>
          </a:prstGeom>
          <a:noFill/>
          <a:ln w="9525">
            <a:noFill/>
            <a:miter lim="800000"/>
            <a:headEnd/>
            <a:tailEnd/>
          </a:ln>
        </p:spPr>
        <p:txBody>
          <a:bodyPr anchor="ctr">
            <a:spAutoFit/>
          </a:bodyPr>
          <a:lstStyle/>
          <a:p>
            <a:r>
              <a:rPr lang="en-US" b="1">
                <a:solidFill>
                  <a:schemeClr val="bg1"/>
                </a:solidFill>
              </a:rPr>
              <a:t>When your baby's head is turned to one side, the arm on that side stretches out and the opposite arm bends up at the elbow. This is often called "fencing." Baby's may sleep in this position for years, but when awake, this reflex usually disappears by the age of 4 months. </a:t>
            </a:r>
          </a:p>
        </p:txBody>
      </p:sp>
      <p:pic>
        <p:nvPicPr>
          <p:cNvPr id="13316" name="Picture 6" descr="tonneck"/>
          <p:cNvPicPr>
            <a:picLocks noChangeAspect="1" noChangeArrowheads="1"/>
          </p:cNvPicPr>
          <p:nvPr/>
        </p:nvPicPr>
        <p:blipFill>
          <a:blip r:embed="rId2"/>
          <a:srcRect/>
          <a:stretch>
            <a:fillRect/>
          </a:stretch>
        </p:blipFill>
        <p:spPr bwMode="auto">
          <a:xfrm>
            <a:off x="533400" y="1981200"/>
            <a:ext cx="4572000" cy="4229100"/>
          </a:xfrm>
          <a:prstGeom prst="rect">
            <a:avLst/>
          </a:prstGeom>
          <a:noFill/>
          <a:ln w="9525">
            <a:noFill/>
            <a:miter lim="800000"/>
            <a:headEnd/>
            <a:tailEnd/>
          </a:ln>
        </p:spPr>
      </p:pic>
      <p:sp>
        <p:nvSpPr>
          <p:cNvPr id="13317" name="WordArt 7"/>
          <p:cNvSpPr>
            <a:spLocks noChangeArrowheads="1" noChangeShapeType="1" noTextEdit="1"/>
          </p:cNvSpPr>
          <p:nvPr/>
        </p:nvSpPr>
        <p:spPr bwMode="auto">
          <a:xfrm>
            <a:off x="304800" y="457200"/>
            <a:ext cx="5057775" cy="647700"/>
          </a:xfrm>
          <a:prstGeom prst="rect">
            <a:avLst/>
          </a:prstGeom>
        </p:spPr>
        <p:txBody>
          <a:bodyPr wrap="none" fromWordArt="1">
            <a:prstTxWarp prst="textPlain">
              <a:avLst>
                <a:gd name="adj" fmla="val 50000"/>
              </a:avLst>
            </a:prstTxWarp>
          </a:bodyPr>
          <a:lstStyle/>
          <a:p>
            <a:r>
              <a:rPr lang="en-US" sz="3600" kern="10">
                <a:ln w="9525">
                  <a:solidFill>
                    <a:srgbClr val="000000"/>
                  </a:solidFill>
                  <a:round/>
                  <a:headEnd/>
                  <a:tailEnd/>
                </a:ln>
                <a:solidFill>
                  <a:srgbClr val="FFFFFF"/>
                </a:solidFill>
                <a:latin typeface="Arial Black"/>
              </a:rPr>
              <a:t>Tonic Neck Reflex...</a:t>
            </a:r>
          </a:p>
        </p:txBody>
      </p:sp>
      <p:pic>
        <p:nvPicPr>
          <p:cNvPr id="13318" name="Picture 10" descr="tnreflex"/>
          <p:cNvPicPr>
            <a:picLocks noChangeAspect="1" noChangeArrowheads="1"/>
          </p:cNvPicPr>
          <p:nvPr/>
        </p:nvPicPr>
        <p:blipFill>
          <a:blip r:embed="rId3"/>
          <a:srcRect/>
          <a:stretch>
            <a:fillRect/>
          </a:stretch>
        </p:blipFill>
        <p:spPr bwMode="auto">
          <a:xfrm>
            <a:off x="5486400" y="304800"/>
            <a:ext cx="3284538" cy="2438400"/>
          </a:xfrm>
          <a:prstGeom prst="rect">
            <a:avLst/>
          </a:prstGeom>
          <a:noFill/>
          <a:ln w="9525">
            <a:noFill/>
            <a:miter lim="800000"/>
            <a:headEnd/>
            <a:tailEnd/>
          </a:ln>
        </p:spPr>
      </p:pic>
      <p:sp>
        <p:nvSpPr>
          <p:cNvPr id="13319" name="Rectangle 11"/>
          <p:cNvSpPr>
            <a:spLocks noChangeArrowheads="1"/>
          </p:cNvSpPr>
          <p:nvPr/>
        </p:nvSpPr>
        <p:spPr bwMode="auto">
          <a:xfrm>
            <a:off x="5486400" y="381000"/>
            <a:ext cx="914400" cy="914400"/>
          </a:xfrm>
          <a:prstGeom prst="rect">
            <a:avLst/>
          </a:prstGeom>
          <a:solidFill>
            <a:schemeClr val="bg1"/>
          </a:solidFill>
          <a:ln w="9525">
            <a:noFill/>
            <a:miter lim="800000"/>
            <a:headEnd/>
            <a:tailEnd/>
          </a:ln>
        </p:spPr>
        <p:txBody>
          <a:bodyPr wrap="none" anchor="ctr"/>
          <a:lstStyle/>
          <a:p>
            <a:endParaRPr lang="en-US"/>
          </a:p>
        </p:txBody>
      </p:sp>
      <p:sp>
        <p:nvSpPr>
          <p:cNvPr id="13320" name="Rectangle 12"/>
          <p:cNvSpPr>
            <a:spLocks noChangeArrowheads="1"/>
          </p:cNvSpPr>
          <p:nvPr/>
        </p:nvSpPr>
        <p:spPr bwMode="auto">
          <a:xfrm>
            <a:off x="0" y="0"/>
            <a:ext cx="9144000" cy="6858000"/>
          </a:xfrm>
          <a:prstGeom prst="rect">
            <a:avLst/>
          </a:prstGeom>
          <a:noFill/>
          <a:ln w="200025">
            <a:solidFill>
              <a:schemeClr val="bg1"/>
            </a:solidFill>
            <a:miter lim="800000"/>
            <a:headEnd/>
            <a:tailEnd/>
          </a:ln>
        </p:spPr>
        <p:txBody>
          <a:bodyPr wrap="none" anchor="ctr"/>
          <a:lstStyle/>
          <a:p>
            <a:endParaRPr lang="en-US"/>
          </a:p>
        </p:txBody>
      </p:sp>
    </p:spTree>
  </p:cSld>
  <p:clrMapOvr>
    <a:masterClrMapping/>
  </p:clrMapOvr>
  <p:transition spd="slow">
    <p:push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WordArt 4"/>
          <p:cNvSpPr>
            <a:spLocks noChangeArrowheads="1" noChangeShapeType="1" noTextEdit="1"/>
          </p:cNvSpPr>
          <p:nvPr/>
        </p:nvSpPr>
        <p:spPr bwMode="auto">
          <a:xfrm>
            <a:off x="533400" y="609600"/>
            <a:ext cx="3676650" cy="647700"/>
          </a:xfrm>
          <a:prstGeom prst="rect">
            <a:avLst/>
          </a:prstGeom>
        </p:spPr>
        <p:txBody>
          <a:bodyPr wrap="none" fromWordArt="1">
            <a:prstTxWarp prst="textPlain">
              <a:avLst>
                <a:gd name="adj" fmla="val 50000"/>
              </a:avLst>
            </a:prstTxWarp>
          </a:bodyPr>
          <a:lstStyle/>
          <a:p>
            <a:r>
              <a:rPr lang="en-US" sz="3600" kern="10">
                <a:ln w="9525">
                  <a:solidFill>
                    <a:srgbClr val="000000"/>
                  </a:solidFill>
                  <a:round/>
                  <a:headEnd/>
                  <a:tailEnd/>
                </a:ln>
                <a:solidFill>
                  <a:srgbClr val="FFFFFF"/>
                </a:solidFill>
                <a:latin typeface="Arial Black"/>
              </a:rPr>
              <a:t>Grasp Reflex...</a:t>
            </a:r>
          </a:p>
        </p:txBody>
      </p:sp>
      <p:pic>
        <p:nvPicPr>
          <p:cNvPr id="14339" name="Picture 5" descr="greflex"/>
          <p:cNvPicPr>
            <a:picLocks noChangeAspect="1" noChangeArrowheads="1"/>
          </p:cNvPicPr>
          <p:nvPr/>
        </p:nvPicPr>
        <p:blipFill>
          <a:blip r:embed="rId2"/>
          <a:srcRect/>
          <a:stretch>
            <a:fillRect/>
          </a:stretch>
        </p:blipFill>
        <p:spPr bwMode="auto">
          <a:xfrm>
            <a:off x="457200" y="1752600"/>
            <a:ext cx="2286000" cy="1754188"/>
          </a:xfrm>
          <a:prstGeom prst="rect">
            <a:avLst/>
          </a:prstGeom>
          <a:noFill/>
          <a:ln w="9525">
            <a:noFill/>
            <a:miter lim="800000"/>
            <a:headEnd/>
            <a:tailEnd/>
          </a:ln>
        </p:spPr>
      </p:pic>
      <p:sp>
        <p:nvSpPr>
          <p:cNvPr id="14340" name="Rectangle 6"/>
          <p:cNvSpPr>
            <a:spLocks noChangeArrowheads="1"/>
          </p:cNvSpPr>
          <p:nvPr/>
        </p:nvSpPr>
        <p:spPr bwMode="auto">
          <a:xfrm>
            <a:off x="2971800" y="3886200"/>
            <a:ext cx="1905000" cy="2014538"/>
          </a:xfrm>
          <a:prstGeom prst="rect">
            <a:avLst/>
          </a:prstGeom>
          <a:noFill/>
          <a:ln w="9525">
            <a:noFill/>
            <a:miter lim="800000"/>
            <a:headEnd/>
            <a:tailEnd/>
          </a:ln>
        </p:spPr>
        <p:txBody>
          <a:bodyPr>
            <a:spAutoFit/>
          </a:bodyPr>
          <a:lstStyle/>
          <a:p>
            <a:r>
              <a:rPr lang="en-US" b="1">
                <a:solidFill>
                  <a:schemeClr val="bg1"/>
                </a:solidFill>
              </a:rPr>
              <a:t>Palmer Grasp reflex…put something against baby’s palm and they grip fingers and hold it</a:t>
            </a:r>
          </a:p>
        </p:txBody>
      </p:sp>
      <p:pic>
        <p:nvPicPr>
          <p:cNvPr id="14341" name="Picture 8" descr="Plantar"/>
          <p:cNvPicPr>
            <a:picLocks noChangeAspect="1" noChangeArrowheads="1"/>
          </p:cNvPicPr>
          <p:nvPr/>
        </p:nvPicPr>
        <p:blipFill>
          <a:blip r:embed="rId3"/>
          <a:srcRect/>
          <a:stretch>
            <a:fillRect/>
          </a:stretch>
        </p:blipFill>
        <p:spPr bwMode="auto">
          <a:xfrm>
            <a:off x="5638800" y="2819400"/>
            <a:ext cx="3238500" cy="2095500"/>
          </a:xfrm>
          <a:prstGeom prst="rect">
            <a:avLst/>
          </a:prstGeom>
          <a:noFill/>
          <a:ln w="9525">
            <a:noFill/>
            <a:miter lim="800000"/>
            <a:headEnd/>
            <a:tailEnd/>
          </a:ln>
        </p:spPr>
      </p:pic>
      <p:pic>
        <p:nvPicPr>
          <p:cNvPr id="14342" name="Picture 10" descr="Grasp%20Reflex"/>
          <p:cNvPicPr>
            <a:picLocks noChangeAspect="1" noChangeArrowheads="1"/>
          </p:cNvPicPr>
          <p:nvPr/>
        </p:nvPicPr>
        <p:blipFill>
          <a:blip r:embed="rId4"/>
          <a:srcRect/>
          <a:stretch>
            <a:fillRect/>
          </a:stretch>
        </p:blipFill>
        <p:spPr bwMode="auto">
          <a:xfrm>
            <a:off x="304800" y="3657600"/>
            <a:ext cx="2533650" cy="2895600"/>
          </a:xfrm>
          <a:prstGeom prst="rect">
            <a:avLst/>
          </a:prstGeom>
          <a:noFill/>
          <a:ln w="9525">
            <a:noFill/>
            <a:miter lim="800000"/>
            <a:headEnd/>
            <a:tailEnd/>
          </a:ln>
        </p:spPr>
      </p:pic>
      <p:pic>
        <p:nvPicPr>
          <p:cNvPr id="14343" name="Picture 12" descr="Plantar%20Grpas%20Reflex"/>
          <p:cNvPicPr>
            <a:picLocks noChangeAspect="1" noChangeArrowheads="1"/>
          </p:cNvPicPr>
          <p:nvPr/>
        </p:nvPicPr>
        <p:blipFill>
          <a:blip r:embed="rId5"/>
          <a:srcRect/>
          <a:stretch>
            <a:fillRect/>
          </a:stretch>
        </p:blipFill>
        <p:spPr bwMode="auto">
          <a:xfrm>
            <a:off x="4648200" y="228600"/>
            <a:ext cx="2667000" cy="3048000"/>
          </a:xfrm>
          <a:prstGeom prst="rect">
            <a:avLst/>
          </a:prstGeom>
          <a:noFill/>
          <a:ln w="9525">
            <a:noFill/>
            <a:miter lim="800000"/>
            <a:headEnd/>
            <a:tailEnd/>
          </a:ln>
        </p:spPr>
      </p:pic>
      <p:sp>
        <p:nvSpPr>
          <p:cNvPr id="14344" name="Rectangle 13"/>
          <p:cNvSpPr>
            <a:spLocks noChangeArrowheads="1"/>
          </p:cNvSpPr>
          <p:nvPr/>
        </p:nvSpPr>
        <p:spPr bwMode="auto">
          <a:xfrm>
            <a:off x="6019800" y="4953000"/>
            <a:ext cx="2749550" cy="1465263"/>
          </a:xfrm>
          <a:prstGeom prst="rect">
            <a:avLst/>
          </a:prstGeom>
          <a:noFill/>
          <a:ln w="9525">
            <a:noFill/>
            <a:miter lim="800000"/>
            <a:headEnd/>
            <a:tailEnd/>
          </a:ln>
        </p:spPr>
        <p:txBody>
          <a:bodyPr>
            <a:spAutoFit/>
          </a:bodyPr>
          <a:lstStyle/>
          <a:p>
            <a:r>
              <a:rPr lang="en-US" b="1">
                <a:solidFill>
                  <a:schemeClr val="bg1"/>
                </a:solidFill>
              </a:rPr>
              <a:t>Plantar Grasp reflex…put something on sole of baby’s foot;  they clench their toes in an effort to hold it</a:t>
            </a:r>
          </a:p>
        </p:txBody>
      </p:sp>
      <p:sp>
        <p:nvSpPr>
          <p:cNvPr id="14345" name="Rectangle 14"/>
          <p:cNvSpPr>
            <a:spLocks noChangeArrowheads="1"/>
          </p:cNvSpPr>
          <p:nvPr/>
        </p:nvSpPr>
        <p:spPr bwMode="auto">
          <a:xfrm>
            <a:off x="0" y="0"/>
            <a:ext cx="9144000" cy="6858000"/>
          </a:xfrm>
          <a:prstGeom prst="rect">
            <a:avLst/>
          </a:prstGeom>
          <a:noFill/>
          <a:ln w="225425">
            <a:solidFill>
              <a:schemeClr val="bg1"/>
            </a:solidFill>
            <a:miter lim="800000"/>
            <a:headEnd/>
            <a:tailEnd/>
          </a:ln>
        </p:spPr>
        <p:txBody>
          <a:bodyPr wrap="none" anchor="ctr"/>
          <a:lstStyle/>
          <a:p>
            <a:endParaRPr lang="en-US"/>
          </a:p>
        </p:txBody>
      </p:sp>
      <p:sp>
        <p:nvSpPr>
          <p:cNvPr id="14346" name="Rectangle 15"/>
          <p:cNvSpPr>
            <a:spLocks noChangeArrowheads="1"/>
          </p:cNvSpPr>
          <p:nvPr/>
        </p:nvSpPr>
        <p:spPr bwMode="auto">
          <a:xfrm>
            <a:off x="533400" y="1828800"/>
            <a:ext cx="533400" cy="457200"/>
          </a:xfrm>
          <a:prstGeom prst="rect">
            <a:avLst/>
          </a:prstGeom>
          <a:solidFill>
            <a:schemeClr val="bg1"/>
          </a:solidFill>
          <a:ln w="9525">
            <a:noFill/>
            <a:miter lim="800000"/>
            <a:headEnd/>
            <a:tailEnd/>
          </a:ln>
        </p:spPr>
        <p:txBody>
          <a:bodyPr wrap="none" anchor="ctr"/>
          <a:lstStyle/>
          <a:p>
            <a:endParaRPr lang="en-US"/>
          </a:p>
        </p:txBody>
      </p:sp>
    </p:spTree>
  </p:cSld>
  <p:clrMapOvr>
    <a:masterClrMapping/>
  </p:clrMapOvr>
  <p:transition spd="slow">
    <p:wheel spokes="3"/>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WordArt 4"/>
          <p:cNvSpPr>
            <a:spLocks noChangeArrowheads="1" noChangeShapeType="1" noTextEdit="1"/>
          </p:cNvSpPr>
          <p:nvPr/>
        </p:nvSpPr>
        <p:spPr bwMode="auto">
          <a:xfrm>
            <a:off x="571472" y="500042"/>
            <a:ext cx="3352800" cy="647700"/>
          </a:xfrm>
          <a:prstGeom prst="rect">
            <a:avLst/>
          </a:prstGeom>
        </p:spPr>
        <p:txBody>
          <a:bodyPr wrap="none" fromWordArt="1">
            <a:prstTxWarp prst="textPlain">
              <a:avLst>
                <a:gd name="adj" fmla="val 50000"/>
              </a:avLst>
            </a:prstTxWarp>
          </a:bodyPr>
          <a:lstStyle/>
          <a:p>
            <a:r>
              <a:rPr lang="en-US" sz="3600" kern="10" dirty="0">
                <a:ln w="9525">
                  <a:solidFill>
                    <a:srgbClr val="000000"/>
                  </a:solidFill>
                  <a:round/>
                  <a:headEnd/>
                  <a:tailEnd/>
                </a:ln>
                <a:solidFill>
                  <a:srgbClr val="C00000"/>
                </a:solidFill>
                <a:latin typeface="Arial Black"/>
              </a:rPr>
              <a:t>Step Reflex...</a:t>
            </a:r>
          </a:p>
        </p:txBody>
      </p:sp>
      <p:pic>
        <p:nvPicPr>
          <p:cNvPr id="15363" name="Picture 5" descr="SReflex"/>
          <p:cNvPicPr>
            <a:picLocks noChangeAspect="1" noChangeArrowheads="1"/>
          </p:cNvPicPr>
          <p:nvPr/>
        </p:nvPicPr>
        <p:blipFill>
          <a:blip r:embed="rId2"/>
          <a:srcRect/>
          <a:stretch>
            <a:fillRect/>
          </a:stretch>
        </p:blipFill>
        <p:spPr bwMode="auto">
          <a:xfrm>
            <a:off x="857224" y="1500175"/>
            <a:ext cx="3124200" cy="1928826"/>
          </a:xfrm>
          <a:prstGeom prst="rect">
            <a:avLst/>
          </a:prstGeom>
          <a:noFill/>
          <a:ln w="9525">
            <a:noFill/>
            <a:miter lim="800000"/>
            <a:headEnd/>
            <a:tailEnd/>
          </a:ln>
        </p:spPr>
      </p:pic>
      <p:pic>
        <p:nvPicPr>
          <p:cNvPr id="15364" name="Picture 7" descr="Stepping%20Reflex"/>
          <p:cNvPicPr>
            <a:picLocks noChangeAspect="1" noChangeArrowheads="1"/>
          </p:cNvPicPr>
          <p:nvPr/>
        </p:nvPicPr>
        <p:blipFill>
          <a:blip r:embed="rId3"/>
          <a:srcRect/>
          <a:stretch>
            <a:fillRect/>
          </a:stretch>
        </p:blipFill>
        <p:spPr bwMode="auto">
          <a:xfrm>
            <a:off x="4724400" y="304800"/>
            <a:ext cx="3667125" cy="3267076"/>
          </a:xfrm>
          <a:prstGeom prst="rect">
            <a:avLst/>
          </a:prstGeom>
          <a:noFill/>
          <a:ln w="9525">
            <a:noFill/>
            <a:miter lim="800000"/>
            <a:headEnd/>
            <a:tailEnd/>
          </a:ln>
        </p:spPr>
      </p:pic>
      <p:sp>
        <p:nvSpPr>
          <p:cNvPr id="15365" name="Text Box 8"/>
          <p:cNvSpPr txBox="1">
            <a:spLocks noChangeArrowheads="1"/>
          </p:cNvSpPr>
          <p:nvPr/>
        </p:nvSpPr>
        <p:spPr bwMode="auto">
          <a:xfrm>
            <a:off x="304800" y="3714752"/>
            <a:ext cx="8610600" cy="3416320"/>
          </a:xfrm>
          <a:prstGeom prst="rect">
            <a:avLst/>
          </a:prstGeom>
          <a:noFill/>
          <a:ln w="9525">
            <a:noFill/>
            <a:miter lim="800000"/>
            <a:headEnd/>
            <a:tailEnd/>
          </a:ln>
        </p:spPr>
        <p:txBody>
          <a:bodyPr wrap="square">
            <a:spAutoFit/>
          </a:bodyPr>
          <a:lstStyle/>
          <a:p>
            <a:pPr algn="just">
              <a:spcBef>
                <a:spcPct val="50000"/>
              </a:spcBef>
            </a:pPr>
            <a:r>
              <a:rPr lang="en-US" sz="2400" b="1" dirty="0"/>
              <a:t>The stepping or walking reflex is present at birth.  If the infant is held erect and the feet come in contact with a surface, the infant will make step-like movements.  Some parents incorrectly interpret this movement as a desire to stand and walk. It is important that this motion is not allowed to be weight-bearing, as leg muscles are not developed. It is interesting that this reflex occurs even if the baby is held upside down and the feet come in contact with a surface.  </a:t>
            </a:r>
          </a:p>
        </p:txBody>
      </p:sp>
      <p:sp>
        <p:nvSpPr>
          <p:cNvPr id="15367" name="Rectangle 10"/>
          <p:cNvSpPr>
            <a:spLocks noChangeArrowheads="1"/>
          </p:cNvSpPr>
          <p:nvPr/>
        </p:nvSpPr>
        <p:spPr bwMode="auto">
          <a:xfrm>
            <a:off x="0" y="0"/>
            <a:ext cx="9144000" cy="6858000"/>
          </a:xfrm>
          <a:prstGeom prst="rect">
            <a:avLst/>
          </a:prstGeom>
          <a:noFill/>
          <a:ln w="212725">
            <a:solidFill>
              <a:schemeClr val="bg1"/>
            </a:solidFill>
            <a:miter lim="800000"/>
            <a:headEnd/>
            <a:tailEnd/>
          </a:ln>
        </p:spPr>
        <p:txBody>
          <a:bodyPr wrap="none" anchor="ctr"/>
          <a:lstStyle/>
          <a:p>
            <a:endParaRPr lang="en-US"/>
          </a:p>
        </p:txBody>
      </p:sp>
    </p:spTree>
  </p:cSld>
  <p:clrMapOvr>
    <a:masterClrMapping/>
  </p:clrMapOvr>
  <p:transition spd="slow">
    <p:pull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WordArt 4"/>
          <p:cNvSpPr>
            <a:spLocks noChangeArrowheads="1" noChangeShapeType="1" noTextEdit="1"/>
          </p:cNvSpPr>
          <p:nvPr/>
        </p:nvSpPr>
        <p:spPr bwMode="auto">
          <a:xfrm>
            <a:off x="457200" y="609600"/>
            <a:ext cx="3648075" cy="647700"/>
          </a:xfrm>
          <a:prstGeom prst="rect">
            <a:avLst/>
          </a:prstGeom>
        </p:spPr>
        <p:txBody>
          <a:bodyPr wrap="none" fromWordArt="1">
            <a:prstTxWarp prst="textPlain">
              <a:avLst>
                <a:gd name="adj" fmla="val 50000"/>
              </a:avLst>
            </a:prstTxWarp>
          </a:bodyPr>
          <a:lstStyle/>
          <a:p>
            <a:r>
              <a:rPr lang="en-US" sz="3600" kern="10" dirty="0">
                <a:ln w="9525">
                  <a:solidFill>
                    <a:srgbClr val="000000"/>
                  </a:solidFill>
                  <a:round/>
                  <a:headEnd/>
                  <a:tailEnd/>
                </a:ln>
                <a:solidFill>
                  <a:srgbClr val="C00000"/>
                </a:solidFill>
                <a:latin typeface="Arial Black"/>
              </a:rPr>
              <a:t>Crawl Reflex...</a:t>
            </a:r>
          </a:p>
        </p:txBody>
      </p:sp>
      <p:pic>
        <p:nvPicPr>
          <p:cNvPr id="16387" name="Picture 5" descr="CReflex"/>
          <p:cNvPicPr>
            <a:picLocks noChangeAspect="1" noChangeArrowheads="1"/>
          </p:cNvPicPr>
          <p:nvPr/>
        </p:nvPicPr>
        <p:blipFill>
          <a:blip r:embed="rId2"/>
          <a:srcRect/>
          <a:stretch>
            <a:fillRect/>
          </a:stretch>
        </p:blipFill>
        <p:spPr bwMode="auto">
          <a:xfrm>
            <a:off x="609600" y="1905000"/>
            <a:ext cx="3173413" cy="2368550"/>
          </a:xfrm>
          <a:prstGeom prst="rect">
            <a:avLst/>
          </a:prstGeom>
          <a:noFill/>
          <a:ln w="9525">
            <a:noFill/>
            <a:miter lim="800000"/>
            <a:headEnd/>
            <a:tailEnd/>
          </a:ln>
        </p:spPr>
      </p:pic>
      <p:sp>
        <p:nvSpPr>
          <p:cNvPr id="16388" name="Rectangle 6"/>
          <p:cNvSpPr>
            <a:spLocks noChangeArrowheads="1"/>
          </p:cNvSpPr>
          <p:nvPr/>
        </p:nvSpPr>
        <p:spPr bwMode="auto">
          <a:xfrm>
            <a:off x="533400" y="4648200"/>
            <a:ext cx="8001000" cy="1465263"/>
          </a:xfrm>
          <a:prstGeom prst="rect">
            <a:avLst/>
          </a:prstGeom>
          <a:noFill/>
          <a:ln w="9525">
            <a:noFill/>
            <a:miter lim="800000"/>
            <a:headEnd/>
            <a:tailEnd/>
          </a:ln>
        </p:spPr>
        <p:txBody>
          <a:bodyPr anchor="ctr">
            <a:spAutoFit/>
          </a:bodyPr>
          <a:lstStyle/>
          <a:p>
            <a:r>
              <a:rPr lang="en-US" b="1" dirty="0">
                <a:solidFill>
                  <a:schemeClr val="bg1"/>
                </a:solidFill>
              </a:rPr>
              <a:t>When your baby is placed on his/her stomach, they will automatically assume a "crawling" position. This usually disappears by 4 months. When the position reappears, it is closer to 6 – 10 months.  At that point the baby will actually be learning to crawl rather than just exhibiting a reflex movement.</a:t>
            </a:r>
          </a:p>
        </p:txBody>
      </p:sp>
      <p:pic>
        <p:nvPicPr>
          <p:cNvPr id="16389" name="Picture 8" descr="Image Preview"/>
          <p:cNvPicPr>
            <a:picLocks noChangeAspect="1" noChangeArrowheads="1"/>
          </p:cNvPicPr>
          <p:nvPr/>
        </p:nvPicPr>
        <p:blipFill>
          <a:blip r:embed="rId3"/>
          <a:srcRect/>
          <a:stretch>
            <a:fillRect/>
          </a:stretch>
        </p:blipFill>
        <p:spPr bwMode="auto">
          <a:xfrm>
            <a:off x="4267200" y="609600"/>
            <a:ext cx="4467225" cy="2997200"/>
          </a:xfrm>
          <a:prstGeom prst="rect">
            <a:avLst/>
          </a:prstGeom>
          <a:noFill/>
          <a:ln w="9525">
            <a:noFill/>
            <a:miter lim="800000"/>
            <a:headEnd/>
            <a:tailEnd/>
          </a:ln>
        </p:spPr>
      </p:pic>
      <p:sp>
        <p:nvSpPr>
          <p:cNvPr id="16390" name="Rectangle 9"/>
          <p:cNvSpPr>
            <a:spLocks noChangeArrowheads="1"/>
          </p:cNvSpPr>
          <p:nvPr/>
        </p:nvSpPr>
        <p:spPr bwMode="auto">
          <a:xfrm>
            <a:off x="1600200" y="1905000"/>
            <a:ext cx="1905000" cy="609600"/>
          </a:xfrm>
          <a:prstGeom prst="rect">
            <a:avLst/>
          </a:prstGeom>
          <a:solidFill>
            <a:schemeClr val="bg1"/>
          </a:solidFill>
          <a:ln w="9525">
            <a:noFill/>
            <a:miter lim="800000"/>
            <a:headEnd/>
            <a:tailEnd/>
          </a:ln>
        </p:spPr>
        <p:txBody>
          <a:bodyPr wrap="none" anchor="ctr"/>
          <a:lstStyle/>
          <a:p>
            <a:endParaRPr lang="en-US"/>
          </a:p>
        </p:txBody>
      </p:sp>
      <p:sp>
        <p:nvSpPr>
          <p:cNvPr id="16391" name="Rectangle 10"/>
          <p:cNvSpPr>
            <a:spLocks noChangeArrowheads="1"/>
          </p:cNvSpPr>
          <p:nvPr/>
        </p:nvSpPr>
        <p:spPr bwMode="auto">
          <a:xfrm>
            <a:off x="0" y="0"/>
            <a:ext cx="9144000" cy="6858000"/>
          </a:xfrm>
          <a:prstGeom prst="rect">
            <a:avLst/>
          </a:prstGeom>
          <a:noFill/>
          <a:ln w="190500">
            <a:solidFill>
              <a:schemeClr val="bg1"/>
            </a:solidFill>
            <a:miter lim="800000"/>
            <a:headEnd/>
            <a:tailEnd/>
          </a:ln>
        </p:spPr>
        <p:txBody>
          <a:bodyPr wrap="none" anchor="ctr"/>
          <a:lstStyle/>
          <a:p>
            <a:endParaRPr lang="en-US"/>
          </a:p>
        </p:txBody>
      </p:sp>
    </p:spTree>
  </p:cSld>
  <p:clrMapOvr>
    <a:masterClrMapping/>
  </p:clrMapOvr>
  <p:transition spd="slow">
    <p:cover dir="l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5" descr="iona-127"/>
          <p:cNvPicPr>
            <a:picLocks noChangeAspect="1" noChangeArrowheads="1"/>
          </p:cNvPicPr>
          <p:nvPr/>
        </p:nvPicPr>
        <p:blipFill>
          <a:blip r:embed="rId2"/>
          <a:srcRect/>
          <a:stretch>
            <a:fillRect/>
          </a:stretch>
        </p:blipFill>
        <p:spPr bwMode="auto">
          <a:xfrm>
            <a:off x="5715000" y="381000"/>
            <a:ext cx="2857500" cy="3810000"/>
          </a:xfrm>
          <a:prstGeom prst="rect">
            <a:avLst/>
          </a:prstGeom>
          <a:noFill/>
          <a:ln w="9525">
            <a:noFill/>
            <a:miter lim="800000"/>
            <a:headEnd/>
            <a:tailEnd/>
          </a:ln>
        </p:spPr>
      </p:pic>
      <p:sp>
        <p:nvSpPr>
          <p:cNvPr id="18435" name="WordArt 6"/>
          <p:cNvSpPr>
            <a:spLocks noChangeArrowheads="1" noChangeShapeType="1" noTextEdit="1"/>
          </p:cNvSpPr>
          <p:nvPr/>
        </p:nvSpPr>
        <p:spPr bwMode="auto">
          <a:xfrm>
            <a:off x="533400" y="381000"/>
            <a:ext cx="4219575" cy="647700"/>
          </a:xfrm>
          <a:prstGeom prst="rect">
            <a:avLst/>
          </a:prstGeom>
        </p:spPr>
        <p:txBody>
          <a:bodyPr wrap="none" fromWordArt="1">
            <a:prstTxWarp prst="textPlain">
              <a:avLst>
                <a:gd name="adj" fmla="val 50000"/>
              </a:avLst>
            </a:prstTxWarp>
          </a:bodyPr>
          <a:lstStyle/>
          <a:p>
            <a:r>
              <a:rPr lang="en-US" sz="3600" kern="10" dirty="0">
                <a:ln w="9525">
                  <a:solidFill>
                    <a:srgbClr val="000000"/>
                  </a:solidFill>
                  <a:round/>
                  <a:headEnd/>
                  <a:tailEnd/>
                </a:ln>
                <a:solidFill>
                  <a:srgbClr val="C00000"/>
                </a:solidFill>
                <a:latin typeface="Arial Black"/>
              </a:rPr>
              <a:t>Sucking Reflex</a:t>
            </a:r>
            <a:r>
              <a:rPr lang="en-US" sz="3600" kern="10" dirty="0" smtClean="0">
                <a:ln w="9525">
                  <a:solidFill>
                    <a:srgbClr val="000000"/>
                  </a:solidFill>
                  <a:round/>
                  <a:headEnd/>
                  <a:tailEnd/>
                </a:ln>
                <a:solidFill>
                  <a:srgbClr val="FFFFFF"/>
                </a:solidFill>
                <a:latin typeface="Arial Black"/>
              </a:rPr>
              <a:t>..</a:t>
            </a:r>
            <a:endParaRPr lang="en-US" sz="3600" kern="10" dirty="0">
              <a:ln w="9525">
                <a:solidFill>
                  <a:srgbClr val="000000"/>
                </a:solidFill>
                <a:round/>
                <a:headEnd/>
                <a:tailEnd/>
              </a:ln>
              <a:solidFill>
                <a:srgbClr val="FFFFFF"/>
              </a:solidFill>
              <a:latin typeface="Arial Black"/>
            </a:endParaRPr>
          </a:p>
        </p:txBody>
      </p:sp>
      <p:pic>
        <p:nvPicPr>
          <p:cNvPr id="18436" name="Picture 10" descr="tummetott50"/>
          <p:cNvPicPr>
            <a:picLocks noChangeAspect="1" noChangeArrowheads="1"/>
          </p:cNvPicPr>
          <p:nvPr/>
        </p:nvPicPr>
        <p:blipFill>
          <a:blip r:embed="rId3"/>
          <a:srcRect/>
          <a:stretch>
            <a:fillRect/>
          </a:stretch>
        </p:blipFill>
        <p:spPr bwMode="auto">
          <a:xfrm>
            <a:off x="304800" y="1371600"/>
            <a:ext cx="2449513" cy="3157538"/>
          </a:xfrm>
          <a:prstGeom prst="rect">
            <a:avLst/>
          </a:prstGeom>
          <a:noFill/>
          <a:ln w="9525">
            <a:noFill/>
            <a:miter lim="800000"/>
            <a:headEnd/>
            <a:tailEnd/>
          </a:ln>
        </p:spPr>
      </p:pic>
      <p:sp>
        <p:nvSpPr>
          <p:cNvPr id="18437" name="Rectangle 11"/>
          <p:cNvSpPr>
            <a:spLocks noChangeArrowheads="1"/>
          </p:cNvSpPr>
          <p:nvPr/>
        </p:nvSpPr>
        <p:spPr bwMode="auto">
          <a:xfrm>
            <a:off x="762000" y="4313238"/>
            <a:ext cx="3579813" cy="366712"/>
          </a:xfrm>
          <a:prstGeom prst="rect">
            <a:avLst/>
          </a:prstGeom>
          <a:noFill/>
          <a:ln w="9525">
            <a:noFill/>
            <a:miter lim="800000"/>
            <a:headEnd/>
            <a:tailEnd/>
          </a:ln>
        </p:spPr>
        <p:txBody>
          <a:bodyPr anchor="ctr">
            <a:spAutoFit/>
          </a:bodyPr>
          <a:lstStyle/>
          <a:p>
            <a:pPr algn="l"/>
            <a:endParaRPr lang="en-US"/>
          </a:p>
        </p:txBody>
      </p:sp>
      <p:pic>
        <p:nvPicPr>
          <p:cNvPr id="18438" name="Picture 18" descr="Sucking%20Reflex"/>
          <p:cNvPicPr>
            <a:picLocks noChangeAspect="1" noChangeArrowheads="1"/>
          </p:cNvPicPr>
          <p:nvPr/>
        </p:nvPicPr>
        <p:blipFill>
          <a:blip r:embed="rId4"/>
          <a:srcRect/>
          <a:stretch>
            <a:fillRect/>
          </a:stretch>
        </p:blipFill>
        <p:spPr bwMode="auto">
          <a:xfrm>
            <a:off x="3048000" y="3048000"/>
            <a:ext cx="2867025" cy="3276600"/>
          </a:xfrm>
          <a:prstGeom prst="rect">
            <a:avLst/>
          </a:prstGeom>
          <a:noFill/>
          <a:ln w="9525">
            <a:noFill/>
            <a:miter lim="800000"/>
            <a:headEnd/>
            <a:tailEnd/>
          </a:ln>
        </p:spPr>
      </p:pic>
      <p:sp>
        <p:nvSpPr>
          <p:cNvPr id="18439" name="Text Box 19"/>
          <p:cNvSpPr txBox="1">
            <a:spLocks noChangeArrowheads="1"/>
          </p:cNvSpPr>
          <p:nvPr/>
        </p:nvSpPr>
        <p:spPr bwMode="auto">
          <a:xfrm>
            <a:off x="381000" y="4724400"/>
            <a:ext cx="2286000" cy="1739900"/>
          </a:xfrm>
          <a:prstGeom prst="rect">
            <a:avLst/>
          </a:prstGeom>
          <a:noFill/>
          <a:ln w="9525">
            <a:noFill/>
            <a:miter lim="800000"/>
            <a:headEnd/>
            <a:tailEnd/>
          </a:ln>
        </p:spPr>
        <p:txBody>
          <a:bodyPr>
            <a:spAutoFit/>
          </a:bodyPr>
          <a:lstStyle/>
          <a:p>
            <a:pPr>
              <a:spcBef>
                <a:spcPct val="50000"/>
              </a:spcBef>
            </a:pPr>
            <a:r>
              <a:rPr lang="en-US" b="1">
                <a:solidFill>
                  <a:schemeClr val="bg1"/>
                </a:solidFill>
              </a:rPr>
              <a:t>The sucking reflex may have been present long before birth, as shown above in this fetus.</a:t>
            </a:r>
          </a:p>
        </p:txBody>
      </p:sp>
      <p:sp>
        <p:nvSpPr>
          <p:cNvPr id="18440" name="Text Box 21"/>
          <p:cNvSpPr txBox="1">
            <a:spLocks noChangeArrowheads="1"/>
          </p:cNvSpPr>
          <p:nvPr/>
        </p:nvSpPr>
        <p:spPr bwMode="auto">
          <a:xfrm>
            <a:off x="3124200" y="1295400"/>
            <a:ext cx="2362200" cy="1465263"/>
          </a:xfrm>
          <a:prstGeom prst="rect">
            <a:avLst/>
          </a:prstGeom>
          <a:noFill/>
          <a:ln w="9525">
            <a:noFill/>
            <a:miter lim="800000"/>
            <a:headEnd/>
            <a:tailEnd/>
          </a:ln>
        </p:spPr>
        <p:txBody>
          <a:bodyPr>
            <a:spAutoFit/>
          </a:bodyPr>
          <a:lstStyle/>
          <a:p>
            <a:pPr>
              <a:spcBef>
                <a:spcPct val="50000"/>
              </a:spcBef>
            </a:pPr>
            <a:r>
              <a:rPr lang="en-US" b="1" dirty="0">
                <a:solidFill>
                  <a:schemeClr val="bg1"/>
                </a:solidFill>
              </a:rPr>
              <a:t>This reflex will allow the infant to ingest food from the nipple of a bottle or breast.</a:t>
            </a:r>
          </a:p>
        </p:txBody>
      </p:sp>
      <p:sp>
        <p:nvSpPr>
          <p:cNvPr id="18441" name="Text Box 22"/>
          <p:cNvSpPr txBox="1">
            <a:spLocks noChangeArrowheads="1"/>
          </p:cNvSpPr>
          <p:nvPr/>
        </p:nvSpPr>
        <p:spPr bwMode="auto">
          <a:xfrm>
            <a:off x="6172200" y="4495800"/>
            <a:ext cx="2362200" cy="1739900"/>
          </a:xfrm>
          <a:prstGeom prst="rect">
            <a:avLst/>
          </a:prstGeom>
          <a:noFill/>
          <a:ln w="9525">
            <a:noFill/>
            <a:miter lim="800000"/>
            <a:headEnd/>
            <a:tailEnd/>
          </a:ln>
        </p:spPr>
        <p:txBody>
          <a:bodyPr>
            <a:spAutoFit/>
          </a:bodyPr>
          <a:lstStyle/>
          <a:p>
            <a:pPr>
              <a:spcBef>
                <a:spcPct val="50000"/>
              </a:spcBef>
            </a:pPr>
            <a:r>
              <a:rPr lang="en-US" b="1">
                <a:solidFill>
                  <a:schemeClr val="bg1"/>
                </a:solidFill>
              </a:rPr>
              <a:t>As shown in the picture above, this reflex occurs when any nipple-sized object is placed on the baby’s lips.</a:t>
            </a:r>
          </a:p>
        </p:txBody>
      </p:sp>
      <p:sp>
        <p:nvSpPr>
          <p:cNvPr id="18442" name="Rectangle 23"/>
          <p:cNvSpPr>
            <a:spLocks noChangeArrowheads="1"/>
          </p:cNvSpPr>
          <p:nvPr/>
        </p:nvSpPr>
        <p:spPr bwMode="auto">
          <a:xfrm>
            <a:off x="0" y="0"/>
            <a:ext cx="9144000" cy="6858000"/>
          </a:xfrm>
          <a:prstGeom prst="rect">
            <a:avLst/>
          </a:prstGeom>
          <a:noFill/>
          <a:ln w="203200">
            <a:solidFill>
              <a:schemeClr val="bg1"/>
            </a:solidFill>
            <a:miter lim="800000"/>
            <a:headEnd/>
            <a:tailEnd/>
          </a:ln>
        </p:spPr>
        <p:txBody>
          <a:bodyPr wrap="none" anchor="ctr"/>
          <a:lstStyle/>
          <a:p>
            <a:endParaRPr lang="en-US"/>
          </a:p>
        </p:txBody>
      </p:sp>
    </p:spTree>
  </p:cSld>
  <p:clrMapOvr>
    <a:masterClrMapping/>
  </p:clrMapOvr>
  <p:transition spd="slow">
    <p:pull dir="l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5" descr="baby25"/>
          <p:cNvPicPr>
            <a:picLocks noChangeAspect="1" noChangeArrowheads="1"/>
          </p:cNvPicPr>
          <p:nvPr/>
        </p:nvPicPr>
        <p:blipFill>
          <a:blip r:embed="rId2"/>
          <a:srcRect/>
          <a:stretch>
            <a:fillRect/>
          </a:stretch>
        </p:blipFill>
        <p:spPr bwMode="auto">
          <a:xfrm>
            <a:off x="4500561" y="304800"/>
            <a:ext cx="3929091" cy="2174875"/>
          </a:xfrm>
          <a:prstGeom prst="rect">
            <a:avLst/>
          </a:prstGeom>
          <a:noFill/>
          <a:ln w="9525">
            <a:noFill/>
            <a:miter lim="800000"/>
            <a:headEnd/>
            <a:tailEnd/>
          </a:ln>
        </p:spPr>
      </p:pic>
      <p:sp>
        <p:nvSpPr>
          <p:cNvPr id="21507" name="Text Box 25"/>
          <p:cNvSpPr txBox="1">
            <a:spLocks noChangeArrowheads="1"/>
          </p:cNvSpPr>
          <p:nvPr/>
        </p:nvSpPr>
        <p:spPr bwMode="auto">
          <a:xfrm>
            <a:off x="3352800" y="304800"/>
            <a:ext cx="5486400" cy="366713"/>
          </a:xfrm>
          <a:prstGeom prst="rect">
            <a:avLst/>
          </a:prstGeom>
          <a:noFill/>
          <a:ln w="9525">
            <a:noFill/>
            <a:miter lim="800000"/>
            <a:headEnd/>
            <a:tailEnd/>
          </a:ln>
        </p:spPr>
        <p:txBody>
          <a:bodyPr>
            <a:spAutoFit/>
          </a:bodyPr>
          <a:lstStyle/>
          <a:p>
            <a:pPr algn="l"/>
            <a:r>
              <a:rPr lang="en-US"/>
              <a:t> </a:t>
            </a:r>
          </a:p>
        </p:txBody>
      </p:sp>
      <p:sp>
        <p:nvSpPr>
          <p:cNvPr id="21508" name="WordArt 26"/>
          <p:cNvSpPr>
            <a:spLocks noChangeArrowheads="1" noChangeShapeType="1" noTextEdit="1"/>
          </p:cNvSpPr>
          <p:nvPr/>
        </p:nvSpPr>
        <p:spPr bwMode="auto">
          <a:xfrm>
            <a:off x="533400" y="609600"/>
            <a:ext cx="3124200" cy="990600"/>
          </a:xfrm>
          <a:prstGeom prst="rect">
            <a:avLst/>
          </a:prstGeom>
        </p:spPr>
        <p:txBody>
          <a:bodyPr wrap="none" fromWordArt="1">
            <a:prstTxWarp prst="textPlain">
              <a:avLst>
                <a:gd name="adj" fmla="val 50000"/>
              </a:avLst>
            </a:prstTxWarp>
          </a:bodyPr>
          <a:lstStyle/>
          <a:p>
            <a:r>
              <a:rPr lang="en-US" sz="2800" kern="10">
                <a:ln w="9525">
                  <a:solidFill>
                    <a:srgbClr val="000000"/>
                  </a:solidFill>
                  <a:round/>
                  <a:headEnd/>
                  <a:tailEnd/>
                </a:ln>
                <a:latin typeface="Arial Black"/>
              </a:rPr>
              <a:t>Blink reflex...</a:t>
            </a:r>
          </a:p>
        </p:txBody>
      </p:sp>
      <p:pic>
        <p:nvPicPr>
          <p:cNvPr id="21509" name="Picture 28" descr="Startle%20Reflex"/>
          <p:cNvPicPr>
            <a:picLocks noChangeAspect="1" noChangeArrowheads="1"/>
          </p:cNvPicPr>
          <p:nvPr/>
        </p:nvPicPr>
        <p:blipFill>
          <a:blip r:embed="rId3"/>
          <a:srcRect/>
          <a:stretch>
            <a:fillRect/>
          </a:stretch>
        </p:blipFill>
        <p:spPr bwMode="auto">
          <a:xfrm>
            <a:off x="457200" y="2514600"/>
            <a:ext cx="3600450" cy="4114800"/>
          </a:xfrm>
          <a:prstGeom prst="rect">
            <a:avLst/>
          </a:prstGeom>
          <a:noFill/>
          <a:ln w="9525">
            <a:noFill/>
            <a:miter lim="800000"/>
            <a:headEnd/>
            <a:tailEnd/>
          </a:ln>
        </p:spPr>
      </p:pic>
      <p:sp>
        <p:nvSpPr>
          <p:cNvPr id="21510" name="Text Box 29"/>
          <p:cNvSpPr txBox="1">
            <a:spLocks noChangeArrowheads="1"/>
          </p:cNvSpPr>
          <p:nvPr/>
        </p:nvSpPr>
        <p:spPr bwMode="auto">
          <a:xfrm>
            <a:off x="4800600" y="2928934"/>
            <a:ext cx="3771928" cy="3046988"/>
          </a:xfrm>
          <a:prstGeom prst="rect">
            <a:avLst/>
          </a:prstGeom>
          <a:noFill/>
          <a:ln w="9525">
            <a:noFill/>
            <a:miter lim="800000"/>
            <a:headEnd/>
            <a:tailEnd/>
          </a:ln>
        </p:spPr>
        <p:txBody>
          <a:bodyPr wrap="square">
            <a:spAutoFit/>
          </a:bodyPr>
          <a:lstStyle/>
          <a:p>
            <a:pPr>
              <a:spcBef>
                <a:spcPct val="50000"/>
              </a:spcBef>
            </a:pPr>
            <a:r>
              <a:rPr lang="en-US" sz="2400" b="1" dirty="0"/>
              <a:t>The infants’ eyes will open and close in response to a touch on the face, a bright light, a loud sound, a strong odor, or a bitter taste.  This reflex serves to help protect the eyes, and is present during the entire lifetime.</a:t>
            </a:r>
          </a:p>
        </p:txBody>
      </p:sp>
      <p:sp>
        <p:nvSpPr>
          <p:cNvPr id="21511" name="Rectangle 30"/>
          <p:cNvSpPr>
            <a:spLocks noChangeArrowheads="1"/>
          </p:cNvSpPr>
          <p:nvPr/>
        </p:nvSpPr>
        <p:spPr bwMode="auto">
          <a:xfrm>
            <a:off x="0" y="0"/>
            <a:ext cx="9144000" cy="6858000"/>
          </a:xfrm>
          <a:prstGeom prst="rect">
            <a:avLst/>
          </a:prstGeom>
          <a:noFill/>
          <a:ln w="200025">
            <a:solidFill>
              <a:schemeClr val="tx1"/>
            </a:solidFill>
            <a:miter lim="800000"/>
            <a:headEnd/>
            <a:tailEnd/>
          </a:ln>
        </p:spPr>
        <p:txBody>
          <a:bodyPr wrap="none" anchor="ctr"/>
          <a:lstStyle/>
          <a:p>
            <a:endParaRPr lang="en-US"/>
          </a:p>
        </p:txBody>
      </p:sp>
    </p:spTree>
  </p:cSld>
  <p:clrMapOvr>
    <a:masterClrMapping/>
  </p:clrMapOvr>
  <p:transition spd="slow">
    <p:pull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ChangeArrowheads="1"/>
          </p:cNvSpPr>
          <p:nvPr/>
        </p:nvSpPr>
        <p:spPr bwMode="auto">
          <a:xfrm>
            <a:off x="228600" y="3000372"/>
            <a:ext cx="4271962" cy="3939540"/>
          </a:xfrm>
          <a:prstGeom prst="rect">
            <a:avLst/>
          </a:prstGeom>
          <a:noFill/>
          <a:ln w="9525">
            <a:noFill/>
            <a:miter lim="800000"/>
            <a:headEnd/>
            <a:tailEnd/>
          </a:ln>
        </p:spPr>
        <p:txBody>
          <a:bodyPr wrap="square" anchor="ctr">
            <a:spAutoFit/>
          </a:bodyPr>
          <a:lstStyle/>
          <a:p>
            <a:r>
              <a:rPr lang="en-US" sz="2400" b="1" dirty="0"/>
              <a:t>Some of the experts believe bonding must happen immediately after birth, but most believe it is truly an individual experience.  It should be considered a process rather than a specific moment, involving cuddling, holding, talking to, etc.</a:t>
            </a:r>
            <a:r>
              <a:rPr lang="en-US" sz="1000" dirty="0"/>
              <a:t/>
            </a:r>
            <a:br>
              <a:rPr lang="en-US" sz="1000" dirty="0"/>
            </a:br>
            <a:endParaRPr lang="en-US" sz="1000" dirty="0"/>
          </a:p>
        </p:txBody>
      </p:sp>
      <p:sp>
        <p:nvSpPr>
          <p:cNvPr id="24579" name="Rectangle 5"/>
          <p:cNvSpPr>
            <a:spLocks noChangeArrowheads="1"/>
          </p:cNvSpPr>
          <p:nvPr/>
        </p:nvSpPr>
        <p:spPr bwMode="auto">
          <a:xfrm>
            <a:off x="3214679" y="642918"/>
            <a:ext cx="5143536" cy="2308324"/>
          </a:xfrm>
          <a:prstGeom prst="rect">
            <a:avLst/>
          </a:prstGeom>
          <a:noFill/>
          <a:ln w="9525">
            <a:noFill/>
            <a:miter lim="800000"/>
            <a:headEnd/>
            <a:tailEnd/>
          </a:ln>
        </p:spPr>
        <p:txBody>
          <a:bodyPr wrap="square" anchor="ctr">
            <a:spAutoFit/>
          </a:bodyPr>
          <a:lstStyle/>
          <a:p>
            <a:r>
              <a:rPr lang="en-US" sz="2400" b="1" dirty="0"/>
              <a:t>When experts talk about bonding, they're referring to the intense attachment the parent develops with the baby, in particular the mother, due to the biological connection</a:t>
            </a:r>
            <a:r>
              <a:rPr lang="en-US" sz="2400" dirty="0"/>
              <a:t>. </a:t>
            </a:r>
          </a:p>
        </p:txBody>
      </p:sp>
      <p:sp>
        <p:nvSpPr>
          <p:cNvPr id="24580" name="Rectangle 6"/>
          <p:cNvSpPr>
            <a:spLocks noChangeArrowheads="1"/>
          </p:cNvSpPr>
          <p:nvPr/>
        </p:nvSpPr>
        <p:spPr bwMode="auto">
          <a:xfrm>
            <a:off x="990600" y="5667375"/>
            <a:ext cx="8153400" cy="274638"/>
          </a:xfrm>
          <a:prstGeom prst="rect">
            <a:avLst/>
          </a:prstGeom>
          <a:noFill/>
          <a:ln w="9525">
            <a:noFill/>
            <a:miter lim="800000"/>
            <a:headEnd/>
            <a:tailEnd/>
          </a:ln>
        </p:spPr>
        <p:txBody>
          <a:bodyPr anchor="ctr">
            <a:spAutoFit/>
          </a:bodyPr>
          <a:lstStyle/>
          <a:p>
            <a:endParaRPr lang="en-US" sz="1200"/>
          </a:p>
        </p:txBody>
      </p:sp>
      <p:pic>
        <p:nvPicPr>
          <p:cNvPr id="24581" name="Picture 8" descr="E009672L"/>
          <p:cNvPicPr>
            <a:picLocks noChangeAspect="1" noChangeArrowheads="1"/>
          </p:cNvPicPr>
          <p:nvPr/>
        </p:nvPicPr>
        <p:blipFill>
          <a:blip r:embed="rId2"/>
          <a:srcRect/>
          <a:stretch>
            <a:fillRect/>
          </a:stretch>
        </p:blipFill>
        <p:spPr bwMode="auto">
          <a:xfrm>
            <a:off x="5357818" y="3786190"/>
            <a:ext cx="3571900" cy="2595556"/>
          </a:xfrm>
          <a:prstGeom prst="rect">
            <a:avLst/>
          </a:prstGeom>
          <a:noFill/>
          <a:ln w="9525">
            <a:noFill/>
            <a:miter lim="800000"/>
            <a:headEnd/>
            <a:tailEnd/>
          </a:ln>
        </p:spPr>
      </p:pic>
      <p:sp>
        <p:nvSpPr>
          <p:cNvPr id="24582" name="WordArt 11"/>
          <p:cNvSpPr>
            <a:spLocks noChangeArrowheads="1" noChangeShapeType="1" noTextEdit="1"/>
          </p:cNvSpPr>
          <p:nvPr/>
        </p:nvSpPr>
        <p:spPr bwMode="auto">
          <a:xfrm>
            <a:off x="685800" y="533400"/>
            <a:ext cx="2228850" cy="571500"/>
          </a:xfrm>
          <a:prstGeom prst="rect">
            <a:avLst/>
          </a:prstGeom>
        </p:spPr>
        <p:txBody>
          <a:bodyPr wrap="none" fromWordArt="1">
            <a:prstTxWarp prst="textPlain">
              <a:avLst>
                <a:gd name="adj" fmla="val 50000"/>
              </a:avLst>
            </a:prstTxWarp>
          </a:bodyPr>
          <a:lstStyle/>
          <a:p>
            <a:r>
              <a:rPr lang="en-US" sz="3200" kern="10" dirty="0">
                <a:ln w="9525">
                  <a:solidFill>
                    <a:srgbClr val="000000"/>
                  </a:solidFill>
                  <a:round/>
                  <a:headEnd/>
                  <a:tailEnd/>
                </a:ln>
                <a:solidFill>
                  <a:srgbClr val="FF0000"/>
                </a:solidFill>
                <a:latin typeface="Arial Black"/>
              </a:rPr>
              <a:t>Bonding...</a:t>
            </a:r>
          </a:p>
        </p:txBody>
      </p:sp>
      <p:sp>
        <p:nvSpPr>
          <p:cNvPr id="24584" name="Rectangle 13"/>
          <p:cNvSpPr>
            <a:spLocks noChangeArrowheads="1"/>
          </p:cNvSpPr>
          <p:nvPr/>
        </p:nvSpPr>
        <p:spPr bwMode="auto">
          <a:xfrm>
            <a:off x="0" y="0"/>
            <a:ext cx="9144000" cy="6858000"/>
          </a:xfrm>
          <a:prstGeom prst="rect">
            <a:avLst/>
          </a:prstGeom>
          <a:noFill/>
          <a:ln w="161925">
            <a:solidFill>
              <a:schemeClr val="bg1"/>
            </a:solidFill>
            <a:miter lim="800000"/>
            <a:headEnd/>
            <a:tailEnd/>
          </a:ln>
        </p:spPr>
        <p:txBody>
          <a:bodyPr wrap="none" anchor="ctr"/>
          <a:lstStyle/>
          <a:p>
            <a:endParaRPr lang="en-US"/>
          </a:p>
        </p:txBody>
      </p:sp>
    </p:spTree>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5"/>
          <p:cNvSpPr>
            <a:spLocks noChangeArrowheads="1"/>
          </p:cNvSpPr>
          <p:nvPr/>
        </p:nvSpPr>
        <p:spPr bwMode="auto">
          <a:xfrm>
            <a:off x="642910" y="428604"/>
            <a:ext cx="4143404" cy="5539978"/>
          </a:xfrm>
          <a:prstGeom prst="rect">
            <a:avLst/>
          </a:prstGeom>
          <a:noFill/>
          <a:ln w="9525">
            <a:noFill/>
            <a:miter lim="800000"/>
            <a:headEnd/>
            <a:tailEnd/>
          </a:ln>
        </p:spPr>
        <p:txBody>
          <a:bodyPr wrap="square" anchor="ctr">
            <a:spAutoFit/>
          </a:bodyPr>
          <a:lstStyle/>
          <a:p>
            <a:r>
              <a:rPr lang="en-US" sz="2400" b="1" dirty="0">
                <a:solidFill>
                  <a:srgbClr val="002060"/>
                </a:solidFill>
              </a:rPr>
              <a:t>Father-Newborn Bonding</a:t>
            </a:r>
            <a:endParaRPr lang="en-US" sz="2400" dirty="0">
              <a:solidFill>
                <a:srgbClr val="002060"/>
              </a:solidFill>
            </a:endParaRPr>
          </a:p>
          <a:p>
            <a:r>
              <a:rPr lang="en-US" sz="2400" b="1" dirty="0">
                <a:solidFill>
                  <a:srgbClr val="002060"/>
                </a:solidFill>
              </a:rPr>
              <a:t>Most of the bonding research has focused on mother-infant bonding, but in recent years father-infant bonding has received increased attention. A special term is used to describe the father-infant relationship at birth--"engrossment."  Engrossment involves the holding and comforting of the baby and the display of a greater level of sensitivity in the father</a:t>
            </a:r>
            <a:r>
              <a:rPr lang="en-US" b="1" dirty="0"/>
              <a:t>. </a:t>
            </a:r>
          </a:p>
          <a:p>
            <a:endParaRPr lang="en-US" b="1" dirty="0"/>
          </a:p>
        </p:txBody>
      </p:sp>
      <p:pic>
        <p:nvPicPr>
          <p:cNvPr id="25604" name="Picture 7" descr="af"/>
          <p:cNvPicPr>
            <a:picLocks noChangeAspect="1" noChangeArrowheads="1"/>
          </p:cNvPicPr>
          <p:nvPr/>
        </p:nvPicPr>
        <p:blipFill>
          <a:blip r:embed="rId2"/>
          <a:srcRect/>
          <a:stretch>
            <a:fillRect/>
          </a:stretch>
        </p:blipFill>
        <p:spPr bwMode="auto">
          <a:xfrm>
            <a:off x="5072066" y="2357430"/>
            <a:ext cx="3500462" cy="3929090"/>
          </a:xfrm>
          <a:prstGeom prst="rect">
            <a:avLst/>
          </a:prstGeom>
          <a:noFill/>
          <a:ln w="9525">
            <a:noFill/>
            <a:miter lim="800000"/>
            <a:headEnd/>
            <a:tailEnd/>
          </a:ln>
        </p:spPr>
      </p:pic>
      <p:sp>
        <p:nvSpPr>
          <p:cNvPr id="25605" name="Rectangle 8"/>
          <p:cNvSpPr>
            <a:spLocks noChangeArrowheads="1"/>
          </p:cNvSpPr>
          <p:nvPr/>
        </p:nvSpPr>
        <p:spPr bwMode="auto">
          <a:xfrm>
            <a:off x="0" y="2057400"/>
            <a:ext cx="5867400" cy="923330"/>
          </a:xfrm>
          <a:prstGeom prst="rect">
            <a:avLst/>
          </a:prstGeom>
          <a:noFill/>
          <a:ln w="9525">
            <a:noFill/>
            <a:miter lim="800000"/>
            <a:headEnd/>
            <a:tailEnd/>
          </a:ln>
        </p:spPr>
        <p:txBody>
          <a:bodyPr>
            <a:spAutoFit/>
          </a:bodyPr>
          <a:lstStyle/>
          <a:p>
            <a:r>
              <a:rPr lang="en-US" b="1" dirty="0"/>
              <a:t/>
            </a:r>
            <a:br>
              <a:rPr lang="en-US" b="1" dirty="0"/>
            </a:br>
            <a:r>
              <a:rPr lang="en-US" dirty="0"/>
              <a:t> </a:t>
            </a:r>
            <a:br>
              <a:rPr lang="en-US" dirty="0"/>
            </a:br>
            <a:endParaRPr lang="en-US" dirty="0"/>
          </a:p>
        </p:txBody>
      </p:sp>
      <p:sp>
        <p:nvSpPr>
          <p:cNvPr id="25607" name="Rectangle 12"/>
          <p:cNvSpPr>
            <a:spLocks noChangeArrowheads="1"/>
          </p:cNvSpPr>
          <p:nvPr/>
        </p:nvSpPr>
        <p:spPr bwMode="auto">
          <a:xfrm>
            <a:off x="0" y="0"/>
            <a:ext cx="9144000" cy="6858000"/>
          </a:xfrm>
          <a:prstGeom prst="rect">
            <a:avLst/>
          </a:prstGeom>
          <a:noFill/>
          <a:ln w="193675" algn="ctr">
            <a:solidFill>
              <a:srgbClr val="CC99FF"/>
            </a:solidFill>
            <a:miter lim="800000"/>
            <a:headEnd/>
            <a:tailEnd/>
          </a:ln>
        </p:spPr>
        <p:txBody>
          <a:bodyPr wrap="none" anchor="ctr"/>
          <a:lstStyle/>
          <a:p>
            <a:endParaRPr lang="en-US"/>
          </a:p>
        </p:txBody>
      </p:sp>
    </p:spTree>
  </p:cSld>
  <p:clrMapOvr>
    <a:masterClrMapping/>
  </p:clrMapOvr>
  <p:transition spd="slow">
    <p:pull dir="l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86050" y="2214554"/>
            <a:ext cx="4572032" cy="2062103"/>
          </a:xfrm>
          <a:prstGeom prst="rect">
            <a:avLst/>
          </a:prstGeom>
        </p:spPr>
        <p:txBody>
          <a:bodyPr wrap="square">
            <a:spAutoFit/>
          </a:bodyPr>
          <a:lstStyle/>
          <a:p>
            <a:pPr algn="ctr"/>
            <a:r>
              <a:rPr lang="en-US" sz="3200" kern="10" dirty="0" smtClean="0">
                <a:ln w="9525">
                  <a:solidFill>
                    <a:srgbClr val="000000"/>
                  </a:solidFill>
                  <a:round/>
                  <a:headEnd/>
                  <a:tailEnd/>
                </a:ln>
                <a:solidFill>
                  <a:srgbClr val="3366FF"/>
                </a:solidFill>
                <a:latin typeface="Arial Black"/>
              </a:rPr>
              <a:t>THE END</a:t>
            </a:r>
          </a:p>
          <a:p>
            <a:pPr algn="ctr"/>
            <a:endParaRPr lang="en-US" sz="3200" kern="10" dirty="0" smtClean="0">
              <a:ln w="9525">
                <a:solidFill>
                  <a:srgbClr val="000000"/>
                </a:solidFill>
                <a:round/>
                <a:headEnd/>
                <a:tailEnd/>
              </a:ln>
              <a:solidFill>
                <a:srgbClr val="3366FF"/>
              </a:solidFill>
              <a:latin typeface="Arial Black"/>
            </a:endParaRPr>
          </a:p>
          <a:p>
            <a:pPr algn="ctr"/>
            <a:endParaRPr lang="en-US" sz="3200" kern="10" dirty="0" smtClean="0">
              <a:ln w="9525">
                <a:solidFill>
                  <a:srgbClr val="000000"/>
                </a:solidFill>
                <a:round/>
                <a:headEnd/>
                <a:tailEnd/>
              </a:ln>
              <a:solidFill>
                <a:srgbClr val="3366FF"/>
              </a:solidFill>
              <a:latin typeface="Arial Black"/>
            </a:endParaRPr>
          </a:p>
          <a:p>
            <a:pPr algn="ctr"/>
            <a:r>
              <a:rPr lang="en-US" sz="3200" kern="10" dirty="0" smtClean="0">
                <a:ln w="9525">
                  <a:solidFill>
                    <a:srgbClr val="000000"/>
                  </a:solidFill>
                  <a:round/>
                  <a:headEnd/>
                  <a:tailEnd/>
                </a:ln>
                <a:solidFill>
                  <a:srgbClr val="3366FF"/>
                </a:solidFill>
                <a:latin typeface="Arial Black"/>
              </a:rPr>
              <a:t>THANK YOU</a:t>
            </a:r>
            <a:endParaRPr lang="en-US" sz="3200" kern="10" dirty="0">
              <a:ln w="9525">
                <a:solidFill>
                  <a:srgbClr val="000000"/>
                </a:solidFill>
                <a:round/>
                <a:headEnd/>
                <a:tailEnd/>
              </a:ln>
              <a:solidFill>
                <a:srgbClr val="3366FF"/>
              </a:solidFill>
              <a:latin typeface="Arial Black"/>
            </a:endParaRPr>
          </a:p>
        </p:txBody>
      </p:sp>
    </p:spTree>
  </p:cSld>
  <p:clrMapOvr>
    <a:masterClrMapping/>
  </p:clrMapOvr>
  <p:transition spd="slow">
    <p:wedge/>
    <p:sndAc>
      <p:stSnd>
        <p:snd r:embed="rId2" name="applause.wav" builtIn="1"/>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rallelogram 2"/>
          <p:cNvSpPr/>
          <p:nvPr/>
        </p:nvSpPr>
        <p:spPr>
          <a:xfrm>
            <a:off x="2857488" y="714356"/>
            <a:ext cx="4643470" cy="1285884"/>
          </a:xfrm>
          <a:prstGeom prst="parallelogram">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a:spcBef>
                <a:spcPct val="0"/>
              </a:spcBef>
              <a:spcAft>
                <a:spcPct val="0"/>
              </a:spcAft>
            </a:pPr>
            <a:r>
              <a:rPr lang="en-US" sz="2800" b="1" dirty="0" smtClean="0">
                <a:solidFill>
                  <a:schemeClr val="accent6">
                    <a:lumMod val="75000"/>
                  </a:schemeClr>
                </a:solidFill>
                <a:latin typeface="Calibri" pitchFamily="34" charset="0"/>
                <a:ea typeface="Times New Roman" pitchFamily="18" charset="0"/>
                <a:cs typeface="Times New Roman" pitchFamily="18" charset="0"/>
              </a:rPr>
              <a:t>W</a:t>
            </a:r>
            <a:r>
              <a:rPr lang="en-US" sz="2800" b="1" dirty="0" smtClean="0" bmk="">
                <a:solidFill>
                  <a:schemeClr val="accent6">
                    <a:lumMod val="75000"/>
                  </a:schemeClr>
                </a:solidFill>
                <a:latin typeface="Calibri" pitchFamily="34" charset="0"/>
                <a:ea typeface="Times New Roman" pitchFamily="18" charset="0"/>
                <a:cs typeface="Times New Roman" pitchFamily="18" charset="0"/>
              </a:rPr>
              <a:t>hat is the neonatal period?</a:t>
            </a:r>
          </a:p>
        </p:txBody>
      </p:sp>
      <p:sp>
        <p:nvSpPr>
          <p:cNvPr id="5" name="Parallelogram 4"/>
          <p:cNvSpPr/>
          <p:nvPr/>
        </p:nvSpPr>
        <p:spPr>
          <a:xfrm>
            <a:off x="1428728" y="2143116"/>
            <a:ext cx="5857916" cy="4429156"/>
          </a:xfrm>
          <a:prstGeom prst="parallelogram">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en-US" sz="2400" dirty="0" smtClean="0">
                <a:solidFill>
                  <a:srgbClr val="000000"/>
                </a:solidFill>
                <a:latin typeface="Calibri" pitchFamily="34" charset="0"/>
                <a:ea typeface="Times New Roman" pitchFamily="18" charset="0"/>
                <a:cs typeface="Times New Roman" pitchFamily="18" charset="0"/>
              </a:rPr>
              <a:t>The period right after birth is called the Neonatal period or the period of the Newborn.</a:t>
            </a:r>
            <a:endParaRPr lang="en-US" sz="2400" dirty="0" smtClean="0">
              <a:solidFill>
                <a:srgbClr val="000000"/>
              </a:solidFill>
              <a:latin typeface="Times New Roman" pitchFamily="18" charset="0"/>
              <a:ea typeface="Calibri" pitchFamily="34" charset="0"/>
              <a:cs typeface="Times New Roman" pitchFamily="18" charset="0"/>
            </a:endParaRPr>
          </a:p>
        </p:txBody>
      </p:sp>
    </p:spTree>
  </p:cSld>
  <p:clrMapOvr>
    <a:masterClrMapping/>
  </p:clrMapOvr>
  <p:transition spd="slow">
    <p:wipe dir="r"/>
    <p:sndAc>
      <p:stSnd>
        <p:snd r:embed="rId2" name="wind.wav" builtIn="1"/>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rallelogram 2"/>
          <p:cNvSpPr/>
          <p:nvPr/>
        </p:nvSpPr>
        <p:spPr>
          <a:xfrm>
            <a:off x="2857488" y="714356"/>
            <a:ext cx="4643470" cy="1285884"/>
          </a:xfrm>
          <a:prstGeom prst="parallelogram">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a:spcBef>
                <a:spcPct val="0"/>
              </a:spcBef>
              <a:spcAft>
                <a:spcPct val="0"/>
              </a:spcAft>
            </a:pPr>
            <a:r>
              <a:rPr lang="en-US" sz="2800" b="1" dirty="0" smtClean="0">
                <a:solidFill>
                  <a:schemeClr val="accent6">
                    <a:lumMod val="75000"/>
                  </a:schemeClr>
                </a:solidFill>
                <a:latin typeface="Calibri" pitchFamily="34" charset="0"/>
                <a:ea typeface="Times New Roman" pitchFamily="18" charset="0"/>
                <a:cs typeface="Times New Roman" pitchFamily="18" charset="0"/>
              </a:rPr>
              <a:t>W</a:t>
            </a:r>
            <a:r>
              <a:rPr lang="en-US" sz="2800" b="1" dirty="0" smtClean="0" bmk="">
                <a:solidFill>
                  <a:schemeClr val="accent6">
                    <a:lumMod val="75000"/>
                  </a:schemeClr>
                </a:solidFill>
                <a:latin typeface="Calibri" pitchFamily="34" charset="0"/>
                <a:ea typeface="Times New Roman" pitchFamily="18" charset="0"/>
                <a:cs typeface="Times New Roman" pitchFamily="18" charset="0"/>
              </a:rPr>
              <a:t>hat is the neonatal period?</a:t>
            </a:r>
          </a:p>
        </p:txBody>
      </p:sp>
      <p:sp>
        <p:nvSpPr>
          <p:cNvPr id="4" name="Parallelogram 3"/>
          <p:cNvSpPr/>
          <p:nvPr/>
        </p:nvSpPr>
        <p:spPr>
          <a:xfrm>
            <a:off x="4429124" y="2143116"/>
            <a:ext cx="4714876" cy="4357718"/>
          </a:xfrm>
          <a:prstGeom prst="parallelogram">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en-US" sz="2400" dirty="0" smtClean="0">
                <a:solidFill>
                  <a:srgbClr val="000000"/>
                </a:solidFill>
                <a:latin typeface="Times New Roman" pitchFamily="18" charset="0"/>
                <a:ea typeface="Calibri" pitchFamily="34" charset="0"/>
                <a:cs typeface="Times New Roman" pitchFamily="18" charset="0"/>
              </a:rPr>
              <a:t>It is a time when changes are very rapid. Neonatal</a:t>
            </a:r>
            <a:r>
              <a:rPr lang="en-US" sz="2400" dirty="0" smtClean="0">
                <a:solidFill>
                  <a:srgbClr val="000000"/>
                </a:solidFill>
                <a:latin typeface="Calibri"/>
                <a:ea typeface="Calibri" pitchFamily="34" charset="0"/>
                <a:cs typeface="Times New Roman" pitchFamily="18" charset="0"/>
              </a:rPr>
              <a:t> </a:t>
            </a:r>
            <a:r>
              <a:rPr lang="en-US" sz="2400" dirty="0" smtClean="0">
                <a:solidFill>
                  <a:srgbClr val="000000"/>
                </a:solidFill>
                <a:latin typeface="Times New Roman" pitchFamily="18" charset="0"/>
                <a:ea typeface="Calibri" pitchFamily="34" charset="0"/>
                <a:cs typeface="Times New Roman" pitchFamily="18" charset="0"/>
              </a:rPr>
              <a:t>describes the first month of a person's life. The</a:t>
            </a:r>
            <a:r>
              <a:rPr lang="en-US" sz="2400" dirty="0" smtClean="0">
                <a:solidFill>
                  <a:srgbClr val="000000"/>
                </a:solidFill>
                <a:latin typeface="Calibri"/>
                <a:ea typeface="Calibri" pitchFamily="34" charset="0"/>
                <a:cs typeface="Times New Roman" pitchFamily="18" charset="0"/>
              </a:rPr>
              <a:t> </a:t>
            </a:r>
            <a:r>
              <a:rPr lang="en-US" sz="2400" dirty="0" smtClean="0">
                <a:solidFill>
                  <a:srgbClr val="000000"/>
                </a:solidFill>
                <a:latin typeface="Times New Roman" pitchFamily="18" charset="0"/>
                <a:ea typeface="Calibri" pitchFamily="34" charset="0"/>
                <a:cs typeface="Times New Roman" pitchFamily="18" charset="0"/>
              </a:rPr>
              <a:t>neonatal</a:t>
            </a:r>
            <a:r>
              <a:rPr lang="en-US" sz="2400" dirty="0" smtClean="0">
                <a:solidFill>
                  <a:srgbClr val="000000"/>
                </a:solidFill>
                <a:latin typeface="Calibri"/>
                <a:ea typeface="Calibri" pitchFamily="34" charset="0"/>
                <a:cs typeface="Times New Roman" pitchFamily="18" charset="0"/>
              </a:rPr>
              <a:t> </a:t>
            </a:r>
            <a:r>
              <a:rPr lang="en-US" sz="2400" dirty="0" smtClean="0">
                <a:solidFill>
                  <a:srgbClr val="000000"/>
                </a:solidFill>
                <a:latin typeface="Times New Roman" pitchFamily="18" charset="0"/>
                <a:ea typeface="Calibri" pitchFamily="34" charset="0"/>
                <a:cs typeface="Times New Roman" pitchFamily="18" charset="0"/>
              </a:rPr>
              <a:t>period is that first month after a baby is born.</a:t>
            </a:r>
            <a:endParaRPr lang="en-US" sz="2400" dirty="0" smtClean="0">
              <a:solidFill>
                <a:schemeClr val="tx1"/>
              </a:solidFill>
              <a:latin typeface="Arial" pitchFamily="34" charset="0"/>
              <a:cs typeface="Arial" pitchFamily="34" charset="0"/>
            </a:endParaRPr>
          </a:p>
        </p:txBody>
      </p:sp>
      <p:sp>
        <p:nvSpPr>
          <p:cNvPr id="5" name="Parallelogram 4"/>
          <p:cNvSpPr/>
          <p:nvPr/>
        </p:nvSpPr>
        <p:spPr>
          <a:xfrm>
            <a:off x="0" y="2143116"/>
            <a:ext cx="4643438" cy="4429156"/>
          </a:xfrm>
          <a:prstGeom prst="parallelogram">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en-US" sz="2400" dirty="0" smtClean="0">
                <a:solidFill>
                  <a:srgbClr val="000000"/>
                </a:solidFill>
                <a:latin typeface="Calibri" pitchFamily="34" charset="0"/>
                <a:ea typeface="Times New Roman" pitchFamily="18" charset="0"/>
                <a:cs typeface="Times New Roman" pitchFamily="18" charset="0"/>
              </a:rPr>
              <a:t>The neonatal period is the first 28 days or the first 4 weeks of a baby’s life no matter whether they came early, late, or right on their expected due date. </a:t>
            </a:r>
            <a:r>
              <a:rPr lang="en-US" sz="2400" dirty="0" smtClean="0">
                <a:solidFill>
                  <a:srgbClr val="000000"/>
                </a:solidFill>
                <a:latin typeface="Times New Roman" pitchFamily="18" charset="0"/>
                <a:ea typeface="Calibri" pitchFamily="34" charset="0"/>
                <a:cs typeface="Times New Roman" pitchFamily="18" charset="0"/>
              </a:rPr>
              <a:t>A neonate is also called a newborn. </a:t>
            </a:r>
          </a:p>
        </p:txBody>
      </p:sp>
    </p:spTree>
  </p:cSld>
  <p:clrMapOvr>
    <a:masterClrMapping/>
  </p:clrMapOvr>
  <p:transition spd="slow">
    <p:wipe dir="r"/>
    <p:sndAc>
      <p:stSnd>
        <p:snd r:embed="rId2" name="wind.wav" builtIn="1"/>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rallelogram 2"/>
          <p:cNvSpPr/>
          <p:nvPr/>
        </p:nvSpPr>
        <p:spPr>
          <a:xfrm>
            <a:off x="2857488" y="714356"/>
            <a:ext cx="4643470" cy="1285884"/>
          </a:xfrm>
          <a:prstGeom prst="parallelogram">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a:spcBef>
                <a:spcPct val="0"/>
              </a:spcBef>
              <a:spcAft>
                <a:spcPct val="0"/>
              </a:spcAft>
            </a:pPr>
            <a:r>
              <a:rPr lang="en-US" sz="2800" b="1" dirty="0" smtClean="0">
                <a:solidFill>
                  <a:schemeClr val="accent6">
                    <a:lumMod val="75000"/>
                  </a:schemeClr>
                </a:solidFill>
                <a:latin typeface="Calibri" pitchFamily="34" charset="0"/>
                <a:ea typeface="Times New Roman" pitchFamily="18" charset="0"/>
                <a:cs typeface="Times New Roman" pitchFamily="18" charset="0"/>
              </a:rPr>
              <a:t>W</a:t>
            </a:r>
            <a:r>
              <a:rPr lang="en-US" sz="2800" b="1" dirty="0" smtClean="0" bmk="">
                <a:solidFill>
                  <a:schemeClr val="accent6">
                    <a:lumMod val="75000"/>
                  </a:schemeClr>
                </a:solidFill>
                <a:latin typeface="Calibri" pitchFamily="34" charset="0"/>
                <a:ea typeface="Times New Roman" pitchFamily="18" charset="0"/>
                <a:cs typeface="Times New Roman" pitchFamily="18" charset="0"/>
              </a:rPr>
              <a:t>hat is the neonatal period?</a:t>
            </a:r>
          </a:p>
        </p:txBody>
      </p:sp>
      <p:sp>
        <p:nvSpPr>
          <p:cNvPr id="4" name="Parallelogram 3"/>
          <p:cNvSpPr/>
          <p:nvPr/>
        </p:nvSpPr>
        <p:spPr>
          <a:xfrm>
            <a:off x="4429124" y="2143116"/>
            <a:ext cx="4500594" cy="4357718"/>
          </a:xfrm>
          <a:prstGeom prst="parallelogram">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en-US" sz="2400" dirty="0" smtClean="0">
                <a:solidFill>
                  <a:srgbClr val="000000"/>
                </a:solidFill>
                <a:latin typeface="Times New Roman" pitchFamily="18" charset="0"/>
                <a:ea typeface="Calibri" pitchFamily="34" charset="0"/>
                <a:cs typeface="Times New Roman" pitchFamily="18" charset="0"/>
              </a:rPr>
              <a:t>According to medical criteria the neonatal periods begins with birth and ends when the navel heals..</a:t>
            </a:r>
            <a:endParaRPr lang="en-US" sz="2400" dirty="0" smtClean="0">
              <a:solidFill>
                <a:schemeClr val="tx1"/>
              </a:solidFill>
              <a:latin typeface="Arial" pitchFamily="34" charset="0"/>
              <a:cs typeface="Arial" pitchFamily="34" charset="0"/>
            </a:endParaRPr>
          </a:p>
        </p:txBody>
      </p:sp>
      <p:sp>
        <p:nvSpPr>
          <p:cNvPr id="5" name="Parallelogram 4"/>
          <p:cNvSpPr/>
          <p:nvPr/>
        </p:nvSpPr>
        <p:spPr>
          <a:xfrm>
            <a:off x="214282" y="2143116"/>
            <a:ext cx="4429156" cy="4429156"/>
          </a:xfrm>
          <a:prstGeom prst="parallelogram">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en-US" sz="2400" dirty="0" smtClean="0">
                <a:solidFill>
                  <a:srgbClr val="000000"/>
                </a:solidFill>
                <a:latin typeface="Calibri" pitchFamily="34" charset="0"/>
                <a:ea typeface="Times New Roman" pitchFamily="18" charset="0"/>
                <a:cs typeface="Times New Roman" pitchFamily="18" charset="0"/>
              </a:rPr>
              <a:t>Literary the term Neonate is derived from the Greek word ‘</a:t>
            </a:r>
            <a:r>
              <a:rPr lang="en-US" sz="2400" dirty="0" err="1" smtClean="0">
                <a:solidFill>
                  <a:srgbClr val="000000"/>
                </a:solidFill>
                <a:latin typeface="Calibri" pitchFamily="34" charset="0"/>
                <a:ea typeface="Times New Roman" pitchFamily="18" charset="0"/>
                <a:cs typeface="Times New Roman" pitchFamily="18" charset="0"/>
              </a:rPr>
              <a:t>Neos</a:t>
            </a:r>
            <a:r>
              <a:rPr lang="en-US" sz="2400" dirty="0" smtClean="0">
                <a:solidFill>
                  <a:srgbClr val="000000"/>
                </a:solidFill>
                <a:latin typeface="Calibri" pitchFamily="34" charset="0"/>
                <a:ea typeface="Times New Roman" pitchFamily="18" charset="0"/>
                <a:cs typeface="Times New Roman" pitchFamily="18" charset="0"/>
              </a:rPr>
              <a:t>’ meaning new and the Latin verb ‘</a:t>
            </a:r>
            <a:r>
              <a:rPr lang="en-US" sz="2400" dirty="0" err="1" smtClean="0">
                <a:solidFill>
                  <a:srgbClr val="000000"/>
                </a:solidFill>
                <a:latin typeface="Calibri" pitchFamily="34" charset="0"/>
                <a:ea typeface="Times New Roman" pitchFamily="18" charset="0"/>
                <a:cs typeface="Times New Roman" pitchFamily="18" charset="0"/>
              </a:rPr>
              <a:t>Nascular</a:t>
            </a:r>
            <a:r>
              <a:rPr lang="en-US" sz="2400" dirty="0" smtClean="0">
                <a:solidFill>
                  <a:srgbClr val="000000"/>
                </a:solidFill>
                <a:latin typeface="Calibri" pitchFamily="34" charset="0"/>
                <a:ea typeface="Times New Roman" pitchFamily="18" charset="0"/>
                <a:cs typeface="Times New Roman" pitchFamily="18" charset="0"/>
              </a:rPr>
              <a:t>’ meaning born.</a:t>
            </a:r>
            <a:endParaRPr lang="en-US" sz="2400" dirty="0" smtClean="0">
              <a:solidFill>
                <a:srgbClr val="000000"/>
              </a:solidFill>
              <a:latin typeface="Times New Roman" pitchFamily="18" charset="0"/>
              <a:ea typeface="Calibri" pitchFamily="34" charset="0"/>
              <a:cs typeface="Times New Roman" pitchFamily="18" charset="0"/>
            </a:endParaRPr>
          </a:p>
        </p:txBody>
      </p:sp>
    </p:spTree>
  </p:cSld>
  <p:clrMapOvr>
    <a:masterClrMapping/>
  </p:clrMapOvr>
  <p:transition spd="slow">
    <p:wipe dir="r"/>
    <p:sndAc>
      <p:stSnd>
        <p:snd r:embed="rId2" name="wind.wav" builtIn="1"/>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owchart: Multidocument 2"/>
          <p:cNvSpPr/>
          <p:nvPr/>
        </p:nvSpPr>
        <p:spPr>
          <a:xfrm>
            <a:off x="857224" y="571480"/>
            <a:ext cx="7286676" cy="2857520"/>
          </a:xfrm>
          <a:prstGeom prst="flowChartMultidocumen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fontAlgn="base">
              <a:spcBef>
                <a:spcPct val="0"/>
              </a:spcBef>
              <a:spcAft>
                <a:spcPct val="0"/>
              </a:spcAft>
            </a:pPr>
            <a:r>
              <a:rPr lang="en-US" sz="2400" dirty="0" smtClean="0">
                <a:solidFill>
                  <a:srgbClr val="C00000"/>
                </a:solidFill>
                <a:latin typeface="Arial" pitchFamily="34" charset="0"/>
                <a:ea typeface="Times New Roman" pitchFamily="18" charset="0"/>
                <a:cs typeface="Arial" pitchFamily="34" charset="0"/>
              </a:rPr>
              <a:t>Neo comes from Greek which means “new” and natal comes from the Latin word </a:t>
            </a:r>
            <a:r>
              <a:rPr lang="en-US" sz="2400" dirty="0" err="1" smtClean="0">
                <a:solidFill>
                  <a:srgbClr val="C00000"/>
                </a:solidFill>
                <a:latin typeface="Arial" pitchFamily="34" charset="0"/>
                <a:ea typeface="Times New Roman" pitchFamily="18" charset="0"/>
                <a:cs typeface="Arial" pitchFamily="34" charset="0"/>
              </a:rPr>
              <a:t>natus</a:t>
            </a:r>
            <a:r>
              <a:rPr lang="en-US" sz="2400" dirty="0" smtClean="0">
                <a:solidFill>
                  <a:srgbClr val="C00000"/>
                </a:solidFill>
                <a:latin typeface="Arial" pitchFamily="34" charset="0"/>
                <a:ea typeface="Times New Roman" pitchFamily="18" charset="0"/>
                <a:cs typeface="Arial" pitchFamily="34" charset="0"/>
              </a:rPr>
              <a:t> which means “to be born.” Neonatal means newborn. </a:t>
            </a:r>
          </a:p>
        </p:txBody>
      </p:sp>
      <p:sp>
        <p:nvSpPr>
          <p:cNvPr id="4" name="Flowchart: Punched Tape 3"/>
          <p:cNvSpPr/>
          <p:nvPr/>
        </p:nvSpPr>
        <p:spPr>
          <a:xfrm>
            <a:off x="928662" y="3214686"/>
            <a:ext cx="7143800" cy="3643314"/>
          </a:xfrm>
          <a:prstGeom prst="flowChartPunchedTap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fontAlgn="base">
              <a:spcBef>
                <a:spcPct val="0"/>
              </a:spcBef>
              <a:spcAft>
                <a:spcPct val="0"/>
              </a:spcAft>
            </a:pPr>
            <a:r>
              <a:rPr lang="en-US" sz="2400" dirty="0" smtClean="0">
                <a:solidFill>
                  <a:srgbClr val="000000"/>
                </a:solidFill>
                <a:latin typeface="Arial" pitchFamily="34" charset="0"/>
                <a:ea typeface="Times New Roman" pitchFamily="18" charset="0"/>
                <a:cs typeface="Arial" pitchFamily="34" charset="0"/>
              </a:rPr>
              <a:t>The neonatal stage is the first month of life, when a baby is tiniest and most fragile. Babies born at a hospital who can’t come home right away sometimes stay in a neonatal intensive care unit, where neonatal nurses care for them. </a:t>
            </a:r>
            <a:r>
              <a:rPr lang="en-US" sz="2400" dirty="0" smtClean="0">
                <a:solidFill>
                  <a:srgbClr val="C00000"/>
                </a:solidFill>
                <a:latin typeface="Arial" pitchFamily="34" charset="0"/>
                <a:ea typeface="Times New Roman" pitchFamily="18" charset="0"/>
                <a:cs typeface="Arial" pitchFamily="34" charset="0"/>
                <a:hlinkClick r:id="rId2" action="ppaction://hlinkfile"/>
              </a:rPr>
              <a:t>A neonate is also called a newborn.docx</a:t>
            </a:r>
            <a:endParaRPr lang="en-US" sz="2400" dirty="0" smtClean="0">
              <a:solidFill>
                <a:srgbClr val="C00000"/>
              </a:solidFill>
              <a:latin typeface="Arial" pitchFamily="34" charset="0"/>
              <a:cs typeface="Arial" pitchFamily="34" charset="0"/>
            </a:endParaRPr>
          </a:p>
        </p:txBody>
      </p:sp>
    </p:spTree>
  </p:cSld>
  <p:clrMapOvr>
    <a:masterClrMapping/>
  </p:clrMapOvr>
  <p:transition spd="slow">
    <p:cover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unched Tape 3"/>
          <p:cNvSpPr/>
          <p:nvPr/>
        </p:nvSpPr>
        <p:spPr>
          <a:xfrm>
            <a:off x="928662" y="714356"/>
            <a:ext cx="7143800" cy="5143536"/>
          </a:xfrm>
          <a:prstGeom prst="flowChartPunchedTap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fontAlgn="base">
              <a:spcBef>
                <a:spcPct val="0"/>
              </a:spcBef>
              <a:spcAft>
                <a:spcPct val="0"/>
              </a:spcAft>
            </a:pPr>
            <a:r>
              <a:rPr lang="en-US" sz="2400" dirty="0" smtClean="0">
                <a:solidFill>
                  <a:srgbClr val="000000"/>
                </a:solidFill>
                <a:latin typeface="Arial" pitchFamily="34" charset="0"/>
                <a:ea typeface="Times New Roman" pitchFamily="18" charset="0"/>
                <a:cs typeface="Arial" pitchFamily="34" charset="0"/>
              </a:rPr>
              <a:t>The neonatal stage is sub-divided into two periods-</a:t>
            </a:r>
          </a:p>
          <a:p>
            <a:pPr lvl="0" algn="just" fontAlgn="base">
              <a:spcBef>
                <a:spcPct val="0"/>
              </a:spcBef>
              <a:spcAft>
                <a:spcPct val="0"/>
              </a:spcAft>
            </a:pPr>
            <a:r>
              <a:rPr lang="en-US" sz="2400" dirty="0" smtClean="0">
                <a:solidFill>
                  <a:srgbClr val="FF0000"/>
                </a:solidFill>
                <a:latin typeface="Arial" pitchFamily="34" charset="0"/>
                <a:cs typeface="Arial" pitchFamily="34" charset="0"/>
              </a:rPr>
              <a:t>1. Period of the Partunate: </a:t>
            </a:r>
            <a:r>
              <a:rPr lang="en-US" sz="2400" dirty="0" smtClean="0">
                <a:solidFill>
                  <a:srgbClr val="000000"/>
                </a:solidFill>
                <a:latin typeface="Arial" pitchFamily="34" charset="0"/>
                <a:cs typeface="Arial" pitchFamily="34" charset="0"/>
              </a:rPr>
              <a:t>(From birth to fifteen to thirty minutes after birth)</a:t>
            </a:r>
          </a:p>
          <a:p>
            <a:pPr lvl="0" algn="just" fontAlgn="base">
              <a:spcBef>
                <a:spcPct val="0"/>
              </a:spcBef>
              <a:spcAft>
                <a:spcPct val="0"/>
              </a:spcAft>
            </a:pPr>
            <a:r>
              <a:rPr lang="en-US" sz="2400" dirty="0" smtClean="0">
                <a:solidFill>
                  <a:srgbClr val="000000"/>
                </a:solidFill>
                <a:latin typeface="Arial" pitchFamily="34" charset="0"/>
                <a:cs typeface="Arial" pitchFamily="34" charset="0"/>
              </a:rPr>
              <a:t>This period begins when the baby has emerged from the mother’s body and lasts until the umbilical cord has been cut. </a:t>
            </a:r>
            <a:endParaRPr lang="en-US" sz="2400" dirty="0" smtClean="0">
              <a:solidFill>
                <a:srgbClr val="C00000"/>
              </a:solidFill>
              <a:latin typeface="Arial" pitchFamily="34" charset="0"/>
              <a:cs typeface="Arial" pitchFamily="34" charset="0"/>
            </a:endParaRPr>
          </a:p>
        </p:txBody>
      </p:sp>
    </p:spTree>
  </p:cSld>
  <p:clrMapOvr>
    <a:masterClrMapping/>
  </p:clrMapOvr>
  <p:transition spd="slow">
    <p:cover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unched Tape 3"/>
          <p:cNvSpPr/>
          <p:nvPr/>
        </p:nvSpPr>
        <p:spPr>
          <a:xfrm>
            <a:off x="928662" y="714356"/>
            <a:ext cx="7143800" cy="5143536"/>
          </a:xfrm>
          <a:prstGeom prst="flowChartPunchedTap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fontAlgn="base">
              <a:spcBef>
                <a:spcPct val="0"/>
              </a:spcBef>
              <a:spcAft>
                <a:spcPct val="0"/>
              </a:spcAft>
            </a:pPr>
            <a:r>
              <a:rPr lang="en-US" sz="2400" dirty="0" smtClean="0">
                <a:solidFill>
                  <a:srgbClr val="000000"/>
                </a:solidFill>
                <a:latin typeface="Arial" pitchFamily="34" charset="0"/>
                <a:ea typeface="Times New Roman" pitchFamily="18" charset="0"/>
                <a:cs typeface="Arial" pitchFamily="34" charset="0"/>
              </a:rPr>
              <a:t>The neonatal stage is sub-divided into two periods-</a:t>
            </a:r>
          </a:p>
          <a:p>
            <a:pPr lvl="0" algn="just" fontAlgn="base">
              <a:spcBef>
                <a:spcPct val="0"/>
              </a:spcBef>
              <a:spcAft>
                <a:spcPct val="0"/>
              </a:spcAft>
            </a:pPr>
            <a:r>
              <a:rPr lang="en-US" sz="2400" dirty="0" smtClean="0">
                <a:solidFill>
                  <a:srgbClr val="FF0000"/>
                </a:solidFill>
                <a:latin typeface="Arial" pitchFamily="34" charset="0"/>
                <a:cs typeface="Arial" pitchFamily="34" charset="0"/>
              </a:rPr>
              <a:t>1. Period of the Neonate: </a:t>
            </a:r>
            <a:r>
              <a:rPr lang="en-US" sz="2400" dirty="0" smtClean="0">
                <a:solidFill>
                  <a:srgbClr val="000000"/>
                </a:solidFill>
                <a:latin typeface="Arial" pitchFamily="34" charset="0"/>
                <a:cs typeface="Arial" pitchFamily="34" charset="0"/>
              </a:rPr>
              <a:t>(From the cutting the umbilical cord to approximately the end of the second week of post-natal life)</a:t>
            </a:r>
          </a:p>
          <a:p>
            <a:pPr lvl="0" algn="just" fontAlgn="base">
              <a:spcBef>
                <a:spcPct val="0"/>
              </a:spcBef>
              <a:spcAft>
                <a:spcPct val="0"/>
              </a:spcAft>
            </a:pPr>
            <a:r>
              <a:rPr lang="en-US" sz="2400" dirty="0" smtClean="0">
                <a:solidFill>
                  <a:srgbClr val="000000"/>
                </a:solidFill>
                <a:latin typeface="Arial" pitchFamily="34" charset="0"/>
                <a:cs typeface="Arial" pitchFamily="34" charset="0"/>
              </a:rPr>
              <a:t>The infant is now a separate, independent individual and is no longer a parasite.</a:t>
            </a:r>
            <a:endParaRPr lang="en-US" sz="2400" dirty="0" smtClean="0">
              <a:solidFill>
                <a:srgbClr val="C00000"/>
              </a:solidFill>
              <a:latin typeface="Arial" pitchFamily="34" charset="0"/>
              <a:cs typeface="Arial" pitchFamily="34" charset="0"/>
            </a:endParaRPr>
          </a:p>
        </p:txBody>
      </p:sp>
    </p:spTree>
  </p:cSld>
  <p:clrMapOvr>
    <a:masterClrMapping/>
  </p:clrMapOvr>
  <p:transition spd="slow">
    <p:cover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ChangeArrowheads="1"/>
          </p:cNvSpPr>
          <p:nvPr/>
        </p:nvSpPr>
        <p:spPr bwMode="auto">
          <a:xfrm>
            <a:off x="381000" y="2209800"/>
            <a:ext cx="8305800" cy="769441"/>
          </a:xfrm>
          <a:prstGeom prst="rect">
            <a:avLst/>
          </a:prstGeom>
          <a:noFill/>
          <a:ln w="9525">
            <a:noFill/>
            <a:miter lim="800000"/>
            <a:headEnd/>
            <a:tailEnd/>
          </a:ln>
        </p:spPr>
        <p:txBody>
          <a:bodyPr anchor="ctr">
            <a:spAutoFit/>
          </a:bodyPr>
          <a:lstStyle/>
          <a:p>
            <a:pPr algn="l"/>
            <a:endParaRPr lang="en-US" sz="2200" b="1" dirty="0"/>
          </a:p>
          <a:p>
            <a:pPr algn="l" eaLnBrk="0" hangingPunct="0"/>
            <a:r>
              <a:rPr lang="en-US" sz="1100" dirty="0"/>
              <a:t>                                                                                                                                                                                                                                                                       </a:t>
            </a:r>
            <a:endParaRPr lang="en-US" b="1" dirty="0"/>
          </a:p>
        </p:txBody>
      </p:sp>
      <p:pic>
        <p:nvPicPr>
          <p:cNvPr id="11267" name="Picture 6" descr="blueball"/>
          <p:cNvPicPr>
            <a:picLocks noChangeAspect="1" noChangeArrowheads="1"/>
          </p:cNvPicPr>
          <p:nvPr/>
        </p:nvPicPr>
        <p:blipFill>
          <a:blip r:embed="rId3"/>
          <a:srcRect/>
          <a:stretch>
            <a:fillRect/>
          </a:stretch>
        </p:blipFill>
        <p:spPr bwMode="auto">
          <a:xfrm>
            <a:off x="-2066925" y="1179513"/>
            <a:ext cx="133350" cy="133350"/>
          </a:xfrm>
          <a:prstGeom prst="rect">
            <a:avLst/>
          </a:prstGeom>
          <a:noFill/>
          <a:ln w="9525">
            <a:noFill/>
            <a:miter lim="800000"/>
            <a:headEnd/>
            <a:tailEnd/>
          </a:ln>
        </p:spPr>
      </p:pic>
      <p:pic>
        <p:nvPicPr>
          <p:cNvPr id="11268" name="Picture 19" descr="blueball"/>
          <p:cNvPicPr>
            <a:picLocks noChangeAspect="1" noChangeArrowheads="1"/>
          </p:cNvPicPr>
          <p:nvPr/>
        </p:nvPicPr>
        <p:blipFill>
          <a:blip r:embed="rId3"/>
          <a:srcRect/>
          <a:stretch>
            <a:fillRect/>
          </a:stretch>
        </p:blipFill>
        <p:spPr bwMode="auto">
          <a:xfrm>
            <a:off x="-2041525" y="5267325"/>
            <a:ext cx="133350" cy="133350"/>
          </a:xfrm>
          <a:prstGeom prst="rect">
            <a:avLst/>
          </a:prstGeom>
          <a:noFill/>
          <a:ln w="9525">
            <a:noFill/>
            <a:miter lim="800000"/>
            <a:headEnd/>
            <a:tailEnd/>
          </a:ln>
        </p:spPr>
      </p:pic>
      <p:pic>
        <p:nvPicPr>
          <p:cNvPr id="11270" name="Picture 26" descr="Weight.jpg (22601 bytes)"/>
          <p:cNvPicPr>
            <a:picLocks noChangeAspect="1" noChangeArrowheads="1"/>
          </p:cNvPicPr>
          <p:nvPr/>
        </p:nvPicPr>
        <p:blipFill>
          <a:blip r:embed="rId4"/>
          <a:srcRect/>
          <a:stretch>
            <a:fillRect/>
          </a:stretch>
        </p:blipFill>
        <p:spPr bwMode="auto">
          <a:xfrm>
            <a:off x="4929190" y="3643314"/>
            <a:ext cx="3833842" cy="2643206"/>
          </a:xfrm>
          <a:prstGeom prst="rect">
            <a:avLst/>
          </a:prstGeom>
          <a:noFill/>
          <a:ln w="9525">
            <a:noFill/>
            <a:miter lim="800000"/>
            <a:headEnd/>
            <a:tailEnd/>
          </a:ln>
        </p:spPr>
      </p:pic>
      <p:sp>
        <p:nvSpPr>
          <p:cNvPr id="11271" name="WordArt 27"/>
          <p:cNvSpPr>
            <a:spLocks noChangeArrowheads="1" noChangeShapeType="1" noTextEdit="1"/>
          </p:cNvSpPr>
          <p:nvPr/>
        </p:nvSpPr>
        <p:spPr bwMode="auto">
          <a:xfrm>
            <a:off x="381000" y="500042"/>
            <a:ext cx="4829175" cy="428628"/>
          </a:xfrm>
          <a:prstGeom prst="rect">
            <a:avLst/>
          </a:prstGeom>
        </p:spPr>
        <p:txBody>
          <a:bodyPr wrap="none" fromWordArt="1">
            <a:prstTxWarp prst="textPlain">
              <a:avLst>
                <a:gd name="adj" fmla="val 50000"/>
              </a:avLst>
            </a:prstTxWarp>
          </a:bodyPr>
          <a:lstStyle/>
          <a:p>
            <a:r>
              <a:rPr lang="en-US" sz="2800" kern="10" dirty="0">
                <a:ln w="9525">
                  <a:solidFill>
                    <a:srgbClr val="000000"/>
                  </a:solidFill>
                  <a:round/>
                  <a:headEnd/>
                  <a:tailEnd/>
                </a:ln>
                <a:solidFill>
                  <a:srgbClr val="33CCCC"/>
                </a:solidFill>
                <a:latin typeface="Arial Black"/>
              </a:rPr>
              <a:t>General Measurements...</a:t>
            </a:r>
          </a:p>
        </p:txBody>
      </p:sp>
      <p:sp>
        <p:nvSpPr>
          <p:cNvPr id="11272" name="Rectangle 28"/>
          <p:cNvSpPr>
            <a:spLocks noChangeArrowheads="1"/>
          </p:cNvSpPr>
          <p:nvPr/>
        </p:nvSpPr>
        <p:spPr bwMode="auto">
          <a:xfrm>
            <a:off x="214282" y="1143001"/>
            <a:ext cx="4643470" cy="2031325"/>
          </a:xfrm>
          <a:prstGeom prst="rect">
            <a:avLst/>
          </a:prstGeom>
          <a:noFill/>
          <a:ln w="9525">
            <a:noFill/>
            <a:miter lim="800000"/>
            <a:headEnd/>
            <a:tailEnd/>
          </a:ln>
        </p:spPr>
        <p:txBody>
          <a:bodyPr wrap="square">
            <a:spAutoFit/>
          </a:bodyPr>
          <a:lstStyle/>
          <a:p>
            <a:pPr algn="l"/>
            <a:endParaRPr lang="en-US" b="1" dirty="0" smtClean="0"/>
          </a:p>
          <a:p>
            <a:pPr algn="l"/>
            <a:endParaRPr lang="en-US" b="1" dirty="0" smtClean="0"/>
          </a:p>
          <a:p>
            <a:pPr algn="l"/>
            <a:endParaRPr lang="en-US" b="1" dirty="0" smtClean="0"/>
          </a:p>
          <a:p>
            <a:pPr algn="l"/>
            <a:endParaRPr lang="en-US" b="1" dirty="0" smtClean="0"/>
          </a:p>
          <a:p>
            <a:pPr algn="l"/>
            <a:endParaRPr lang="en-US" b="1" dirty="0" smtClean="0"/>
          </a:p>
          <a:p>
            <a:pPr algn="l"/>
            <a:endParaRPr lang="en-US" b="1" dirty="0" smtClean="0"/>
          </a:p>
          <a:p>
            <a:pPr algn="l"/>
            <a:endParaRPr lang="en-US" b="1" dirty="0"/>
          </a:p>
        </p:txBody>
      </p:sp>
      <p:sp>
        <p:nvSpPr>
          <p:cNvPr id="11274" name="Rectangle 30"/>
          <p:cNvSpPr>
            <a:spLocks noChangeArrowheads="1"/>
          </p:cNvSpPr>
          <p:nvPr/>
        </p:nvSpPr>
        <p:spPr bwMode="auto">
          <a:xfrm>
            <a:off x="0" y="0"/>
            <a:ext cx="9144000" cy="6858000"/>
          </a:xfrm>
          <a:prstGeom prst="rect">
            <a:avLst/>
          </a:prstGeom>
          <a:noFill/>
          <a:ln w="158750">
            <a:solidFill>
              <a:srgbClr val="33CCCC"/>
            </a:solidFill>
            <a:miter lim="800000"/>
            <a:headEnd/>
            <a:tailEnd/>
          </a:ln>
        </p:spPr>
        <p:txBody>
          <a:bodyPr wrap="none" anchor="ctr"/>
          <a:lstStyle/>
          <a:p>
            <a:endParaRPr lang="en-US"/>
          </a:p>
        </p:txBody>
      </p:sp>
      <p:sp>
        <p:nvSpPr>
          <p:cNvPr id="11" name="Parallelogram 10"/>
          <p:cNvSpPr/>
          <p:nvPr/>
        </p:nvSpPr>
        <p:spPr>
          <a:xfrm>
            <a:off x="5786446" y="642918"/>
            <a:ext cx="3143272" cy="2714644"/>
          </a:xfrm>
          <a:prstGeom prst="parallelogram">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solidFill>
                  <a:srgbClr val="C00000"/>
                </a:solidFill>
              </a:rPr>
              <a:t>On average, the newborn infant weighs  7 pounds and is 20 inches long.</a:t>
            </a:r>
            <a:r>
              <a:rPr lang="en-US" sz="2000" dirty="0" smtClean="0">
                <a:solidFill>
                  <a:srgbClr val="C00000"/>
                </a:solidFill>
              </a:rPr>
              <a:t> </a:t>
            </a:r>
          </a:p>
          <a:p>
            <a:r>
              <a:rPr lang="en-US" sz="2000" b="1" dirty="0" smtClean="0">
                <a:solidFill>
                  <a:srgbClr val="C00000"/>
                </a:solidFill>
              </a:rPr>
              <a:t>s  7 pounds and is 20 inches long.</a:t>
            </a:r>
            <a:r>
              <a:rPr lang="en-US" sz="2000" dirty="0" smtClean="0">
                <a:solidFill>
                  <a:srgbClr val="C00000"/>
                </a:solidFill>
              </a:rPr>
              <a:t> </a:t>
            </a:r>
            <a:endParaRPr lang="en-US" sz="2000" dirty="0">
              <a:solidFill>
                <a:srgbClr val="C00000"/>
              </a:solidFill>
            </a:endParaRPr>
          </a:p>
        </p:txBody>
      </p:sp>
      <p:sp>
        <p:nvSpPr>
          <p:cNvPr id="12" name="Flowchart: Data 11"/>
          <p:cNvSpPr/>
          <p:nvPr/>
        </p:nvSpPr>
        <p:spPr>
          <a:xfrm>
            <a:off x="0" y="1285860"/>
            <a:ext cx="5072066" cy="5286412"/>
          </a:xfrm>
          <a:prstGeom prst="flowChartInputOutpu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solidFill>
                  <a:srgbClr val="C00000"/>
                </a:solidFill>
              </a:rPr>
              <a:t>Weight range - 2500 - 4000 </a:t>
            </a:r>
            <a:r>
              <a:rPr lang="en-US" sz="2000" b="1" dirty="0" err="1" smtClean="0">
                <a:solidFill>
                  <a:srgbClr val="C00000"/>
                </a:solidFill>
              </a:rPr>
              <a:t>gms</a:t>
            </a:r>
            <a:r>
              <a:rPr lang="en-US" sz="2000" b="1" dirty="0" smtClean="0">
                <a:solidFill>
                  <a:srgbClr val="C00000"/>
                </a:solidFill>
              </a:rPr>
              <a:t> (5 lbs. 8oz. - 8 lbs. 13 oz.)</a:t>
            </a:r>
          </a:p>
          <a:p>
            <a:endParaRPr lang="en-US" sz="2000" b="1" dirty="0" smtClean="0">
              <a:solidFill>
                <a:srgbClr val="C00000"/>
              </a:solidFill>
            </a:endParaRPr>
          </a:p>
          <a:p>
            <a:r>
              <a:rPr lang="en-US" sz="2000" b="1" dirty="0" smtClean="0">
                <a:solidFill>
                  <a:srgbClr val="C00000"/>
                </a:solidFill>
              </a:rPr>
              <a:t>Length range - 48 to 53 cms (19 - 21 inches)</a:t>
            </a:r>
          </a:p>
          <a:p>
            <a:pPr eaLnBrk="0" hangingPunct="0"/>
            <a:r>
              <a:rPr lang="en-US" sz="2000" dirty="0" smtClean="0">
                <a:solidFill>
                  <a:srgbClr val="C00000"/>
                </a:solidFill>
              </a:rPr>
              <a:t>                                             </a:t>
            </a:r>
            <a:r>
              <a:rPr lang="en-US" sz="2000" b="1" dirty="0" smtClean="0">
                <a:solidFill>
                  <a:srgbClr val="C00000"/>
                </a:solidFill>
              </a:rPr>
              <a:t>Head circumference - 33 to 35 cm</a:t>
            </a:r>
          </a:p>
          <a:p>
            <a:pPr eaLnBrk="0" hangingPunct="0"/>
            <a:r>
              <a:rPr lang="en-US" sz="2000" b="1" dirty="0" smtClean="0">
                <a:solidFill>
                  <a:srgbClr val="C00000"/>
                </a:solidFill>
              </a:rPr>
              <a:t>Expected findings:</a:t>
            </a:r>
          </a:p>
          <a:p>
            <a:pPr eaLnBrk="0" hangingPunct="0"/>
            <a:r>
              <a:rPr lang="en-US" sz="2000" b="1" dirty="0" smtClean="0">
                <a:solidFill>
                  <a:srgbClr val="C00000"/>
                </a:solidFill>
              </a:rPr>
              <a:t>Head should be 2 to 3 cms larger than chest </a:t>
            </a:r>
          </a:p>
          <a:p>
            <a:pPr eaLnBrk="0" hangingPunct="0"/>
            <a:r>
              <a:rPr lang="en-US" sz="2000" b="1" dirty="0" smtClean="0">
                <a:solidFill>
                  <a:srgbClr val="C00000"/>
                </a:solidFill>
              </a:rPr>
              <a:t>Chest circumference - 30.5 to 33 cm.</a:t>
            </a:r>
          </a:p>
        </p:txBody>
      </p:sp>
    </p:spTree>
  </p:cSld>
  <p:clrMapOvr>
    <a:masterClrMapping/>
  </p:clrMapOvr>
  <p:transition spd="slow">
    <p:cover dir="u"/>
    <p:sndAc>
      <p:stSnd>
        <p:snd r:embed="rId2" name="camera.wav" builtIn="1"/>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785786" y="1357298"/>
            <a:ext cx="7286676"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2400"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Parallelogram 3"/>
          <p:cNvSpPr/>
          <p:nvPr/>
        </p:nvSpPr>
        <p:spPr>
          <a:xfrm>
            <a:off x="4643438" y="2786058"/>
            <a:ext cx="4000528" cy="3214710"/>
          </a:xfrm>
          <a:prstGeom prst="parallelogram">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buFont typeface="Wingdings" pitchFamily="2" charset="2"/>
              <a:buChar char="Ø"/>
            </a:pPr>
            <a:r>
              <a:rPr lang="en-US" sz="2800" b="1" dirty="0" smtClean="0">
                <a:solidFill>
                  <a:srgbClr val="C00000"/>
                </a:solidFill>
                <a:latin typeface="Calibri" pitchFamily="34" charset="0"/>
                <a:ea typeface="Times New Roman" pitchFamily="18" charset="0"/>
                <a:cs typeface="Times New Roman" pitchFamily="18" charset="0"/>
              </a:rPr>
              <a:t>nutrition problems</a:t>
            </a:r>
          </a:p>
          <a:p>
            <a:pPr lvl="0" eaLnBrk="0" fontAlgn="base" hangingPunct="0">
              <a:spcBef>
                <a:spcPct val="0"/>
              </a:spcBef>
              <a:spcAft>
                <a:spcPct val="0"/>
              </a:spcAft>
            </a:pPr>
            <a:endParaRPr lang="en-US" sz="2800" b="1" dirty="0" smtClean="0">
              <a:solidFill>
                <a:srgbClr val="C00000"/>
              </a:solidFill>
              <a:latin typeface="Calibri"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sz="2800" b="1" dirty="0" smtClean="0">
                <a:solidFill>
                  <a:srgbClr val="C00000"/>
                </a:solidFill>
                <a:latin typeface="Calibri" pitchFamily="34" charset="0"/>
                <a:ea typeface="Times New Roman" pitchFamily="18" charset="0"/>
                <a:cs typeface="Times New Roman" pitchFamily="18" charset="0"/>
              </a:rPr>
              <a:t>low blood sugar</a:t>
            </a:r>
            <a:endParaRPr lang="en-US" sz="2800" b="1" dirty="0" smtClean="0">
              <a:solidFill>
                <a:srgbClr val="C00000"/>
              </a:solidFill>
              <a:latin typeface="Calibri"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sz="2800" b="1" dirty="0" smtClean="0">
                <a:solidFill>
                  <a:srgbClr val="C00000"/>
                </a:solidFill>
                <a:latin typeface="Calibri" pitchFamily="34" charset="0"/>
                <a:ea typeface="Times New Roman" pitchFamily="18" charset="0"/>
                <a:cs typeface="Times New Roman" pitchFamily="18" charset="0"/>
              </a:rPr>
              <a:t>neurological problems</a:t>
            </a:r>
            <a:endParaRPr lang="en-US" sz="2800" b="1" dirty="0" smtClean="0">
              <a:solidFill>
                <a:srgbClr val="C00000"/>
              </a:solidFill>
              <a:latin typeface="Arial" pitchFamily="34" charset="0"/>
              <a:cs typeface="Arial" pitchFamily="34" charset="0"/>
            </a:endParaRPr>
          </a:p>
        </p:txBody>
      </p:sp>
      <p:sp>
        <p:nvSpPr>
          <p:cNvPr id="5" name="Parallelogram 4"/>
          <p:cNvSpPr/>
          <p:nvPr/>
        </p:nvSpPr>
        <p:spPr>
          <a:xfrm>
            <a:off x="500034" y="2714620"/>
            <a:ext cx="3857652" cy="3357586"/>
          </a:xfrm>
          <a:prstGeom prst="parallelogram">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buFont typeface="Wingdings" pitchFamily="2" charset="2"/>
              <a:buChar char="Ø"/>
            </a:pPr>
            <a:r>
              <a:rPr lang="en-US" sz="2800" b="1" dirty="0" smtClean="0">
                <a:solidFill>
                  <a:srgbClr val="C00000"/>
                </a:solidFill>
                <a:latin typeface="Calibri" pitchFamily="34" charset="0"/>
                <a:ea typeface="Times New Roman" pitchFamily="18" charset="0"/>
                <a:cs typeface="Times New Roman" pitchFamily="18" charset="0"/>
              </a:rPr>
              <a:t>birth defects</a:t>
            </a:r>
          </a:p>
          <a:p>
            <a:pPr lvl="0" eaLnBrk="0" fontAlgn="base" hangingPunct="0">
              <a:spcBef>
                <a:spcPct val="0"/>
              </a:spcBef>
              <a:spcAft>
                <a:spcPct val="0"/>
              </a:spcAft>
            </a:pPr>
            <a:endParaRPr lang="en-US" sz="2800" b="1" dirty="0" smtClean="0">
              <a:solidFill>
                <a:srgbClr val="C00000"/>
              </a:solidFill>
              <a:latin typeface="Calibri"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sz="2800" b="1" dirty="0" smtClean="0">
                <a:solidFill>
                  <a:srgbClr val="C00000"/>
                </a:solidFill>
                <a:latin typeface="Calibri" pitchFamily="34" charset="0"/>
                <a:ea typeface="Times New Roman" pitchFamily="18" charset="0"/>
                <a:cs typeface="Times New Roman" pitchFamily="18" charset="0"/>
              </a:rPr>
              <a:t>birth injuries</a:t>
            </a:r>
          </a:p>
          <a:p>
            <a:pPr lvl="0" eaLnBrk="0" fontAlgn="base" hangingPunct="0">
              <a:spcBef>
                <a:spcPct val="0"/>
              </a:spcBef>
              <a:spcAft>
                <a:spcPct val="0"/>
              </a:spcAft>
            </a:pPr>
            <a:endParaRPr lang="en-US" sz="2800" b="1" dirty="0" smtClean="0">
              <a:solidFill>
                <a:srgbClr val="C00000"/>
              </a:solidFill>
              <a:latin typeface="Calibri"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sz="2800" b="1" dirty="0" smtClean="0">
                <a:solidFill>
                  <a:srgbClr val="C00000"/>
                </a:solidFill>
                <a:latin typeface="Calibri" pitchFamily="34" charset="0"/>
                <a:ea typeface="Times New Roman" pitchFamily="18" charset="0"/>
                <a:cs typeface="Times New Roman" pitchFamily="18" charset="0"/>
              </a:rPr>
              <a:t>Jaundice</a:t>
            </a:r>
          </a:p>
          <a:p>
            <a:pPr lvl="0" eaLnBrk="0" fontAlgn="base" hangingPunct="0">
              <a:spcBef>
                <a:spcPct val="0"/>
              </a:spcBef>
              <a:spcAft>
                <a:spcPct val="0"/>
              </a:spcAft>
            </a:pPr>
            <a:endParaRPr lang="en-US" sz="2800" b="1" dirty="0" smtClean="0">
              <a:solidFill>
                <a:srgbClr val="C00000"/>
              </a:solidFill>
              <a:latin typeface="Calibri"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sz="2800" b="1" dirty="0" smtClean="0">
                <a:solidFill>
                  <a:srgbClr val="C00000"/>
                </a:solidFill>
                <a:latin typeface="Calibri" pitchFamily="34" charset="0"/>
                <a:ea typeface="Times New Roman" pitchFamily="18" charset="0"/>
                <a:cs typeface="Times New Roman" pitchFamily="18" charset="0"/>
              </a:rPr>
              <a:t>weight loss</a:t>
            </a:r>
          </a:p>
        </p:txBody>
      </p:sp>
      <p:sp>
        <p:nvSpPr>
          <p:cNvPr id="7" name="Flowchart: Data 6"/>
          <p:cNvSpPr/>
          <p:nvPr/>
        </p:nvSpPr>
        <p:spPr>
          <a:xfrm>
            <a:off x="1928794" y="571480"/>
            <a:ext cx="5715040" cy="1928826"/>
          </a:xfrm>
          <a:prstGeom prst="flowChartInputOutpu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fontAlgn="base">
              <a:spcBef>
                <a:spcPct val="0"/>
              </a:spcBef>
              <a:spcAft>
                <a:spcPct val="0"/>
              </a:spcAft>
            </a:pPr>
            <a:r>
              <a:rPr lang="en-US" sz="2800" b="1" dirty="0" smtClean="0">
                <a:solidFill>
                  <a:schemeClr val="accent2">
                    <a:lumMod val="75000"/>
                  </a:schemeClr>
                </a:solidFill>
                <a:latin typeface="Calibri" pitchFamily="34" charset="0"/>
                <a:ea typeface="Times New Roman" pitchFamily="18" charset="0"/>
                <a:cs typeface="Times New Roman" pitchFamily="18" charset="0"/>
              </a:rPr>
              <a:t>Some complications that can appear during the neonatal period include:</a:t>
            </a:r>
          </a:p>
        </p:txBody>
      </p:sp>
    </p:spTree>
  </p:cSld>
  <p:clrMapOvr>
    <a:masterClrMapping/>
  </p:clrMapOvr>
  <p:transition spd="slow">
    <p:wheel spokes="8"/>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152</TotalTime>
  <Words>1018</Words>
  <Application>Microsoft Office PowerPoint</Application>
  <PresentationFormat>On-screen Show (4:3)</PresentationFormat>
  <Paragraphs>84</Paragraphs>
  <Slides>19</Slides>
  <Notes>0</Notes>
  <HiddenSlides>0</HiddenSlides>
  <MMClips>1</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56</cp:revision>
  <dcterms:created xsi:type="dcterms:W3CDTF">2022-09-25T05:42:29Z</dcterms:created>
  <dcterms:modified xsi:type="dcterms:W3CDTF">2023-09-23T06:40:36Z</dcterms:modified>
</cp:coreProperties>
</file>