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6CFC75-01B0-48AA-892D-41DF8DBC9FFF}" type="datetimeFigureOut">
              <a:rPr lang="en-US" smtClean="0"/>
              <a:pPr/>
              <a:t>9/23/2023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5714006-BC59-486F-9E8F-2717328A45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6CFC75-01B0-48AA-892D-41DF8DBC9FFF}"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6CFC75-01B0-48AA-892D-41DF8DBC9FFF}"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6CFC75-01B0-48AA-892D-41DF8DBC9FFF}"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6CFC75-01B0-48AA-892D-41DF8DBC9FFF}" type="datetimeFigureOut">
              <a:rPr lang="en-US" smtClean="0"/>
              <a:pPr/>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714006-BC59-486F-9E8F-2717328A45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6CFC75-01B0-48AA-892D-41DF8DBC9FFF}"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6CFC75-01B0-48AA-892D-41DF8DBC9FFF}" type="datetimeFigureOut">
              <a:rPr lang="en-US" smtClean="0"/>
              <a:pPr/>
              <a:t>9/23/2023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6CFC75-01B0-48AA-892D-41DF8DBC9FFF}" type="datetimeFigureOut">
              <a:rPr lang="en-US" smtClean="0"/>
              <a:pPr/>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CFC75-01B0-48AA-892D-41DF8DBC9FFF}" type="datetimeFigureOut">
              <a:rPr lang="en-US" smtClean="0"/>
              <a:pPr/>
              <a:t>9/23/2023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6CFC75-01B0-48AA-892D-41DF8DBC9FFF}"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714006-BC59-486F-9E8F-2717328A456A}"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6CFC75-01B0-48AA-892D-41DF8DBC9FFF}" type="datetimeFigureOut">
              <a:rPr lang="en-US" smtClean="0"/>
              <a:pPr/>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5714006-BC59-486F-9E8F-2717328A456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6CFC75-01B0-48AA-892D-41DF8DBC9FFF}" type="datetimeFigureOut">
              <a:rPr lang="en-US" smtClean="0"/>
              <a:pPr/>
              <a:t>9/23/2023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714006-BC59-486F-9E8F-2717328A456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4572000"/>
          </a:xfrm>
        </p:spPr>
        <p:txBody>
          <a:bodyPr>
            <a:normAutofit/>
          </a:bodyPr>
          <a:lstStyle/>
          <a:p>
            <a:r>
              <a:rPr lang="en-US" sz="6700" b="1" i="1" u="sng" dirty="0">
                <a:solidFill>
                  <a:srgbClr val="FF0000"/>
                </a:solidFill>
              </a:rPr>
              <a:t>Topic:</a:t>
            </a:r>
            <a:r>
              <a:rPr lang="en-US" sz="6700" b="1" i="1" dirty="0">
                <a:solidFill>
                  <a:srgbClr val="FF0000"/>
                </a:solidFill>
              </a:rPr>
              <a:t>    </a:t>
            </a:r>
            <a:r>
              <a:rPr lang="en-US" sz="5400" b="1" i="1" dirty="0" smtClean="0">
                <a:solidFill>
                  <a:srgbClr val="FF0000"/>
                </a:solidFill>
              </a:rPr>
              <a:t/>
            </a:r>
            <a:br>
              <a:rPr lang="en-US" sz="5400" b="1" i="1" dirty="0" smtClean="0">
                <a:solidFill>
                  <a:srgbClr val="FF0000"/>
                </a:solidFill>
              </a:rPr>
            </a:br>
            <a:r>
              <a:rPr lang="en-US" sz="9800" b="1" i="1" dirty="0" smtClean="0">
                <a:solidFill>
                  <a:srgbClr val="FF0000"/>
                </a:solidFill>
              </a:rPr>
              <a:t>Teaching skills</a:t>
            </a:r>
            <a:r>
              <a:rPr lang="en-US" sz="9800" b="1" i="1" dirty="0" smtClean="0"/>
              <a:t/>
            </a:r>
            <a:br>
              <a:rPr lang="en-US" sz="9800" b="1" i="1" dirty="0" smtClean="0"/>
            </a:br>
            <a:r>
              <a:rPr lang="en-US" sz="4000" i="1" dirty="0" err="1" smtClean="0"/>
              <a:t>Ramkrishna</a:t>
            </a:r>
            <a:r>
              <a:rPr lang="en-US" sz="4000" i="1" dirty="0" smtClean="0"/>
              <a:t> </a:t>
            </a:r>
            <a:r>
              <a:rPr lang="en-US" sz="4000" i="1" dirty="0" err="1" smtClean="0"/>
              <a:t>Chakraborty</a:t>
            </a:r>
            <a:r>
              <a:rPr lang="en-US" dirty="0"/>
              <a:t/>
            </a:r>
            <a:br>
              <a:rPr lang="en-US" dirty="0"/>
            </a:br>
            <a:endParaRPr lang="en-US"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1"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4400" b="1" i="1" dirty="0">
                <a:latin typeface="Times New Roman" pitchFamily="18" charset="0"/>
                <a:ea typeface="Calibri" pitchFamily="34" charset="0"/>
                <a:cs typeface="Times New Roman" pitchFamily="18" charset="0"/>
              </a:rPr>
              <a:t> </a:t>
            </a:r>
            <a:r>
              <a:rPr lang="en-US" sz="4400" b="1" i="1" dirty="0" smtClean="0">
                <a:latin typeface="Times New Roman" pitchFamily="18" charset="0"/>
                <a:ea typeface="Calibri" pitchFamily="34" charset="0"/>
                <a:cs typeface="Times New Roman" pitchFamily="18" charset="0"/>
              </a:rPr>
              <a:t>    </a:t>
            </a:r>
            <a:r>
              <a:rPr kumimoji="0" lang="en-US" sz="4400" b="1" i="1"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4400" b="1" i="1"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Meaning of Teaching skills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teaching skills are the personal attributes of the teachers, for the perfection and proper application there is the need of experience of the teachers. Experience, here means the academic excellence and training related to the profession of teaching. Excellence in teaching depends on the power and capability of creativity. Creativity depends on the power of intuition, inspiration and talent of human individual.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3200" dirty="0">
                <a:latin typeface="Times New Roman" pitchFamily="18" charset="0"/>
                <a:ea typeface="Calibri" pitchFamily="34" charset="0"/>
                <a:cs typeface="Times New Roman" pitchFamily="18" charset="0"/>
              </a:rPr>
              <a:t> </a:t>
            </a:r>
            <a:r>
              <a:rPr lang="en-US" sz="3200" dirty="0" smtClean="0">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With the help of special training and systematic study of psychology, sociology, pedagogy and all other relevant subjects, teachers may develop their teaching skills. Some of the basic teaching skills are explained below:</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AutoNum type="arabicPeriod"/>
              <a:tabLst/>
            </a:pPr>
            <a:r>
              <a:rPr kumimoji="0" lang="en-US" sz="32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Writing instructional objectives:</a:t>
            </a:r>
            <a:r>
              <a:rPr kumimoji="0" lang="en-US" sz="3200" b="0"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p>
          <a:p>
            <a:pPr marL="514350" marR="0" lvl="0" indent="-514350" algn="l" defTabSz="914400" rtl="0" eaLnBrk="0" fontAlgn="base" latinLnBrk="0" hangingPunct="0">
              <a:lnSpc>
                <a:spcPct val="100000"/>
              </a:lnSpc>
              <a:spcBef>
                <a:spcPct val="0"/>
              </a:spcBef>
              <a:spcAft>
                <a:spcPct val="0"/>
              </a:spcAft>
              <a:buClrTx/>
              <a:buSzTx/>
              <a:tabLst/>
            </a:pPr>
            <a:r>
              <a:rPr lang="en-US" sz="3200" dirty="0">
                <a:solidFill>
                  <a:srgbClr val="C00000"/>
                </a:solidFill>
                <a:latin typeface="Times New Roman" pitchFamily="18" charset="0"/>
                <a:ea typeface="Calibri" pitchFamily="34" charset="0"/>
                <a:cs typeface="Times New Roman" pitchFamily="18" charset="0"/>
              </a:rPr>
              <a:t> </a:t>
            </a:r>
            <a:r>
              <a:rPr lang="en-US" sz="3200" dirty="0" smtClean="0">
                <a:solidFill>
                  <a:srgbClr val="C00000"/>
                </a:solidFill>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Instruction very simply means teaching. The success of teaching depends on the skill of writing the instructional objectives according to the nature of contents and capabilities and needs of the students.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a:t>
            </a:r>
            <a:r>
              <a:rPr kumimoji="0" lang="en-US" sz="28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Introduction of lesson or set introduction:</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Introduction of lesson is one of the most important skills of teaching. Success of teaching depends on the systematic introduction of lesson in sequential order according to the objectives of teaching and goals of learning.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1" i="0"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3.</a:t>
            </a:r>
            <a:r>
              <a:rPr kumimoji="0" lang="en-US" sz="2800" b="1" i="0" u="sng"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Fluency of questioning</a:t>
            </a:r>
            <a:r>
              <a:rPr kumimoji="0" lang="en-US" sz="2800" b="0"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Questioning is a very important skill which helps to make teaching lively and learning fruitful. With the help of question we can repeat the important parts of contents.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1" i="0"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4.</a:t>
            </a:r>
            <a:r>
              <a:rPr kumimoji="0" lang="en-US" sz="2800" b="1" i="0" u="sng"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Explaining:</a:t>
            </a:r>
            <a:r>
              <a:rPr kumimoji="0" lang="en-US" sz="2800" b="0" i="0" u="none" strike="noStrike" cap="none" normalizeH="0" baseline="0" dirty="0" smtClean="0">
                <a:ln>
                  <a:noFill/>
                </a:ln>
                <a:solidFill>
                  <a:schemeClr val="tx1">
                    <a:lumMod val="95000"/>
                    <a:lumOff val="5000"/>
                  </a:schemeClr>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 means make clear by giving a detailed description for clearing ideas or concepts. Explaining is an important teaching skill which may be applied to make different contents, ideas very clear for the dissemination of information and enhancement of the preparation of knowledge.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5.Illustration: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term illustrate has been originated from the Latin word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illustrare</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meaning </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light up</a:t>
            </a:r>
            <a:r>
              <a:rPr kumimoji="0" lang="en-US"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illustrate means to make clear by using examples. Illustration is an important skill of teaching where the teachers communicate with the students with the help of explanation with examples. Such skills help to develop concept very easily about the contents without any problems.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6.Stimulus variation:</a:t>
            </a:r>
          </a:p>
          <a:p>
            <a:pPr marL="0" marR="0" lvl="0" indent="0" algn="l" defTabSz="914400" rtl="0" eaLnBrk="0" fontAlgn="base" latinLnBrk="0" hangingPunct="0">
              <a:lnSpc>
                <a:spcPct val="100000"/>
              </a:lnSpc>
              <a:spcBef>
                <a:spcPct val="0"/>
              </a:spcBef>
              <a:spcAft>
                <a:spcPct val="0"/>
              </a:spcAft>
              <a:buClrTx/>
              <a:buSzTx/>
              <a:tabLst/>
            </a:pPr>
            <a:r>
              <a:rPr lang="en-US" sz="2800" b="1" dirty="0">
                <a:latin typeface="Times New Roman" pitchFamily="18" charset="0"/>
                <a:ea typeface="Calibri" pitchFamily="34" charset="0"/>
                <a:cs typeface="Times New Roman" pitchFamily="18" charset="0"/>
              </a:rPr>
              <a:t> </a:t>
            </a:r>
            <a:r>
              <a:rPr lang="en-US" sz="2800" b="1" dirty="0" smtClean="0">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classroom, physical gestures and postures in the form of movement, pointing, blinking of eyes, nodding, laughing etc. play definite roles in drawing motivation towards the learning situations. Therefore, stimulus variation has special importance in teaching which should very carefully be exercised by all teachers.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7.Reinforcement: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Reinforcement means extra exercise for strengthening the cultural force. In teaching reinforcement has special importance with the help of which teachers can clarify teaching contents more better manner. With the help of feedback or exercise we can reinforce learning situation for better learning.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8.Increasing students</a:t>
            </a:r>
            <a:r>
              <a:rPr kumimoji="0" lang="en-US" sz="2800" b="1" i="0" u="sng"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8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participation:</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lang="en-US" sz="2800" dirty="0">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Teaching and learning both are very active processes where active participations of the teachers and learners have special importance. Teacher should try to help to take place learning with the help of active participation of the learners. Teaching should not be a dead process. It should be a mutual exercise of the teachers and students.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0" y="0"/>
            <a:ext cx="9144000"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9.Use of blackboard:</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Use of blackboard is an important skill of teaching. Teacher should use the blackboards to make teaching lively and for active participation of the learners in the process of learning. The use of blackboard helps to make teaching very lively and students can learn more contents in less time. Teachers also can save his/ her energy and time with the help of using the blackboard in proper and systematic manner.</a:t>
            </a:r>
          </a:p>
          <a:p>
            <a:pPr marL="0" marR="0" lvl="0" indent="0" algn="l" defTabSz="914400" rtl="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Achieving closure:</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solidFill>
                  <a:srgbClr val="FF0000"/>
                </a:solidFill>
                <a:latin typeface="Times New Roman" pitchFamily="18" charset="0"/>
                <a:ea typeface="Calibri" pitchFamily="34" charset="0"/>
                <a:cs typeface="Times New Roman" pitchFamily="18" charset="0"/>
              </a:rPr>
              <a:t> </a:t>
            </a:r>
            <a:r>
              <a:rPr lang="en-US" sz="2400" dirty="0" smtClean="0">
                <a:solidFill>
                  <a:srgbClr val="FF0000"/>
                </a:solidFill>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closing stage of teaching is very important. This should be very systematic. In the closing part of a lesson teachers are to put question for testing acquired knowledge and giving feedback. Teachers should very thoughtfully and tactfully come to this stage and brief summary of the total exercise should be given. For this, teacher should know all procedures to achieve the closing stage successfully and skillfully.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152400" y="0"/>
            <a:ext cx="8991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6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9600" b="1" i="1" u="none" strike="noStrike" cap="none" normalizeH="0" baseline="0" dirty="0" smtClean="0">
                <a:ln>
                  <a:noFill/>
                </a:ln>
                <a:solidFill>
                  <a:schemeClr val="accent4">
                    <a:lumMod val="75000"/>
                  </a:schemeClr>
                </a:solidFill>
                <a:effectLst/>
                <a:latin typeface="Times New Roman" pitchFamily="18" charset="0"/>
                <a:ea typeface="Calibri" pitchFamily="34" charset="0"/>
                <a:cs typeface="Times New Roman" pitchFamily="18" charset="0"/>
              </a:rPr>
              <a:t>Thank</a:t>
            </a:r>
            <a:r>
              <a:rPr kumimoji="0" lang="en-US" sz="1600" b="1" i="1" u="none" strike="noStrike" cap="none" normalizeH="0" baseline="0" dirty="0" smtClean="0">
                <a:ln>
                  <a:noFill/>
                </a:ln>
                <a:solidFill>
                  <a:schemeClr val="accent4">
                    <a:lumMod val="75000"/>
                  </a:schemeClr>
                </a:solidFill>
                <a:effectLst/>
                <a:latin typeface="Times New Roman" pitchFamily="18" charset="0"/>
                <a:ea typeface="Calibri" pitchFamily="34" charset="0"/>
                <a:cs typeface="Times New Roman" pitchFamily="18" charset="0"/>
              </a:rPr>
              <a:t>s</a:t>
            </a:r>
            <a:endParaRPr kumimoji="0" lang="en-US" sz="1800" b="1" i="1" u="none" strike="noStrike" cap="none" normalizeH="0" baseline="0" dirty="0" smtClean="0">
              <a:ln>
                <a:noFill/>
              </a:ln>
              <a:solidFill>
                <a:schemeClr val="accent4">
                  <a:lumMod val="75000"/>
                </a:schemeClr>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TotalTime>
  <Words>683</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Topic:     Teaching skills Ramkrishna Chakraborty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Teaching skills </dc:title>
  <dc:creator>Personal</dc:creator>
  <cp:lastModifiedBy>HP</cp:lastModifiedBy>
  <cp:revision>9</cp:revision>
  <dcterms:created xsi:type="dcterms:W3CDTF">2013-07-06T17:43:13Z</dcterms:created>
  <dcterms:modified xsi:type="dcterms:W3CDTF">2023-09-23T06:59:21Z</dcterms:modified>
</cp:coreProperties>
</file>