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10"/>
  </p:notesMasterIdLst>
  <p:sldIdLst>
    <p:sldId id="291" r:id="rId2"/>
    <p:sldId id="294" r:id="rId3"/>
    <p:sldId id="289" r:id="rId4"/>
    <p:sldId id="292" r:id="rId5"/>
    <p:sldId id="293" r:id="rId6"/>
    <p:sldId id="295" r:id="rId7"/>
    <p:sldId id="296" r:id="rId8"/>
    <p:sldId id="267"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619" autoAdjust="0"/>
    <p:restoredTop sz="52951" autoAdjust="0"/>
  </p:normalViewPr>
  <p:slideViewPr>
    <p:cSldViewPr>
      <p:cViewPr varScale="1">
        <p:scale>
          <a:sx n="88" d="100"/>
          <a:sy n="88" d="100"/>
        </p:scale>
        <p:origin x="-1282"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3BEBA3-DCEE-4750-A4F5-584FD574D82B}" type="datetimeFigureOut">
              <a:rPr lang="en-US" smtClean="0"/>
              <a:pPr/>
              <a:t>8/18/2023</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5BFC3C-10BD-4590-BE96-5CF2129A8139}" type="slidenum">
              <a:rPr lang="en-GB" smtClean="0"/>
              <a:pPr/>
              <a:t>‹#›</a:t>
            </a:fld>
            <a:endParaRPr lang="en-GB"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94F6B40-C28F-4865-8856-03D5CF5160E2}" type="datetimeFigureOut">
              <a:rPr lang="en-US" smtClean="0"/>
              <a:pPr/>
              <a:t>8/18/2023</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16CCC1A-ABE6-4BBF-9554-B793235DE247}"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94F6B40-C28F-4865-8856-03D5CF5160E2}" type="datetimeFigureOut">
              <a:rPr lang="en-US" smtClean="0"/>
              <a:pPr/>
              <a:t>8/18/2023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216CCC1A-ABE6-4BBF-9554-B793235DE24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94F6B40-C28F-4865-8856-03D5CF5160E2}" type="datetimeFigureOut">
              <a:rPr lang="en-US" smtClean="0"/>
              <a:pPr/>
              <a:t>8/18/2023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216CCC1A-ABE6-4BBF-9554-B793235DE24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94F6B40-C28F-4865-8856-03D5CF5160E2}" type="datetimeFigureOut">
              <a:rPr lang="en-US" smtClean="0"/>
              <a:pPr/>
              <a:t>8/18/2023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216CCC1A-ABE6-4BBF-9554-B793235DE247}"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94F6B40-C28F-4865-8856-03D5CF5160E2}" type="datetimeFigureOut">
              <a:rPr lang="en-US" smtClean="0"/>
              <a:pPr/>
              <a:t>8/18/2023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216CCC1A-ABE6-4BBF-9554-B793235DE247}"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94F6B40-C28F-4865-8856-03D5CF5160E2}" type="datetimeFigureOut">
              <a:rPr lang="en-US" smtClean="0"/>
              <a:pPr/>
              <a:t>8/18/2023</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216CCC1A-ABE6-4BBF-9554-B793235DE247}"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94F6B40-C28F-4865-8856-03D5CF5160E2}" type="datetimeFigureOut">
              <a:rPr lang="en-US" smtClean="0"/>
              <a:pPr/>
              <a:t>8/18/2023</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216CCC1A-ABE6-4BBF-9554-B793235DE247}"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394F6B40-C28F-4865-8856-03D5CF5160E2}" type="datetimeFigureOut">
              <a:rPr lang="en-US" smtClean="0"/>
              <a:pPr/>
              <a:t>8/18/2023</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216CCC1A-ABE6-4BBF-9554-B793235DE247}"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94F6B40-C28F-4865-8856-03D5CF5160E2}" type="datetimeFigureOut">
              <a:rPr lang="en-US" smtClean="0"/>
              <a:pPr/>
              <a:t>8/18/2023</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216CCC1A-ABE6-4BBF-9554-B793235DE24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94F6B40-C28F-4865-8856-03D5CF5160E2}" type="datetimeFigureOut">
              <a:rPr lang="en-US" smtClean="0"/>
              <a:pPr/>
              <a:t>8/18/2023</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216CCC1A-ABE6-4BBF-9554-B793235DE247}"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94F6B40-C28F-4865-8856-03D5CF5160E2}" type="datetimeFigureOut">
              <a:rPr lang="en-US" smtClean="0"/>
              <a:pPr/>
              <a:t>8/18/2023</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16CCC1A-ABE6-4BBF-9554-B793235DE247}"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94F6B40-C28F-4865-8856-03D5CF5160E2}" type="datetimeFigureOut">
              <a:rPr lang="en-US" smtClean="0"/>
              <a:pPr/>
              <a:t>8/18/2023</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16CCC1A-ABE6-4BBF-9554-B793235DE247}"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229600" cy="2667000"/>
          </a:xfrm>
        </p:spPr>
        <p:txBody>
          <a:bodyPr>
            <a:normAutofit/>
          </a:bodyPr>
          <a:lstStyle/>
          <a:p>
            <a:pPr algn="ctr">
              <a:buNone/>
            </a:pPr>
            <a:r>
              <a:rPr lang="en-GB" i="1" dirty="0" smtClean="0">
                <a:latin typeface="Times New Roman" pitchFamily="18" charset="0"/>
                <a:cs typeface="Times New Roman" pitchFamily="18" charset="0"/>
              </a:rPr>
              <a:t>Prepared by</a:t>
            </a:r>
          </a:p>
          <a:p>
            <a:pPr algn="ctr">
              <a:buNone/>
            </a:pPr>
            <a:r>
              <a:rPr lang="en-GB" sz="2400" dirty="0" smtClean="0">
                <a:solidFill>
                  <a:srgbClr val="00B050"/>
                </a:solidFill>
                <a:latin typeface="Times New Roman" pitchFamily="18" charset="0"/>
                <a:cs typeface="Times New Roman" pitchFamily="18" charset="0"/>
              </a:rPr>
              <a:t>Dr. Ranjit Basumatary</a:t>
            </a:r>
          </a:p>
          <a:p>
            <a:pPr algn="ctr">
              <a:buNone/>
            </a:pPr>
            <a:r>
              <a:rPr lang="en-GB" sz="2400" dirty="0" smtClean="0">
                <a:solidFill>
                  <a:srgbClr val="7030A0"/>
                </a:solidFill>
                <a:latin typeface="Times New Roman" pitchFamily="18" charset="0"/>
                <a:cs typeface="Times New Roman" pitchFamily="18" charset="0"/>
              </a:rPr>
              <a:t>HOD &amp;Assistant Professor</a:t>
            </a:r>
          </a:p>
          <a:p>
            <a:pPr algn="ctr">
              <a:buNone/>
            </a:pPr>
            <a:r>
              <a:rPr lang="en-GB" sz="2400" dirty="0" smtClean="0">
                <a:solidFill>
                  <a:srgbClr val="0070C0"/>
                </a:solidFill>
                <a:latin typeface="Times New Roman" pitchFamily="18" charset="0"/>
                <a:cs typeface="Times New Roman" pitchFamily="18" charset="0"/>
              </a:rPr>
              <a:t>Department of Economics</a:t>
            </a:r>
          </a:p>
          <a:p>
            <a:pPr algn="ctr">
              <a:buNone/>
            </a:pPr>
            <a:r>
              <a:rPr lang="en-GB" sz="2400" dirty="0" smtClean="0">
                <a:solidFill>
                  <a:schemeClr val="accent2"/>
                </a:solidFill>
                <a:latin typeface="Times New Roman" pitchFamily="18" charset="0"/>
                <a:cs typeface="Times New Roman" pitchFamily="18" charset="0"/>
              </a:rPr>
              <a:t>Bengtol College</a:t>
            </a:r>
          </a:p>
          <a:p>
            <a:pPr algn="ctr">
              <a:buNone/>
            </a:pPr>
            <a:endParaRPr lang="en-GB" sz="4000" dirty="0" smtClean="0">
              <a:solidFill>
                <a:srgbClr val="0070C0"/>
              </a:solidFill>
              <a:latin typeface="Times New Roman" pitchFamily="18" charset="0"/>
              <a:cs typeface="Times New Roman" pitchFamily="18" charset="0"/>
            </a:endParaRPr>
          </a:p>
          <a:p>
            <a:pPr algn="ctr">
              <a:buNone/>
            </a:pPr>
            <a:endParaRPr lang="en-GB" sz="4000" dirty="0">
              <a:solidFill>
                <a:srgbClr val="0070C0"/>
              </a:solidFill>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838200"/>
            <a:ext cx="8382000" cy="5169091"/>
          </a:xfrm>
        </p:spPr>
        <p:txBody>
          <a:bodyPr>
            <a:normAutofit/>
          </a:bodyPr>
          <a:lstStyle/>
          <a:p>
            <a:pPr algn="just">
              <a:buFont typeface="Wingdings" pitchFamily="2" charset="2"/>
              <a:buChar char="Ø"/>
            </a:pPr>
            <a:r>
              <a:rPr lang="en-US" sz="2000" dirty="0" smtClean="0">
                <a:solidFill>
                  <a:srgbClr val="002060"/>
                </a:solidFill>
                <a:latin typeface="Times New Roman" pitchFamily="18" charset="0"/>
                <a:cs typeface="Times New Roman" pitchFamily="18" charset="0"/>
              </a:rPr>
              <a:t>Definition of Variables: </a:t>
            </a:r>
            <a:r>
              <a:rPr lang="en-US" sz="2000" dirty="0" smtClean="0">
                <a:solidFill>
                  <a:srgbClr val="00B050"/>
                </a:solidFill>
                <a:latin typeface="Times New Roman" pitchFamily="18" charset="0"/>
                <a:cs typeface="Times New Roman" pitchFamily="18" charset="0"/>
              </a:rPr>
              <a:t>Variables are those quantities which are capable of taking different values in a particular analysis of problem are called variables.</a:t>
            </a:r>
          </a:p>
          <a:p>
            <a:pPr algn="just"/>
            <a:endParaRPr lang="en-US" sz="2000" dirty="0" smtClean="0">
              <a:solidFill>
                <a:srgbClr val="00B050"/>
              </a:solidFill>
              <a:latin typeface="Times New Roman" pitchFamily="18" charset="0"/>
              <a:cs typeface="Times New Roman" pitchFamily="18" charset="0"/>
            </a:endParaRPr>
          </a:p>
          <a:p>
            <a:pPr algn="just">
              <a:buFont typeface="Wingdings" pitchFamily="2" charset="2"/>
              <a:buChar char="Ø"/>
            </a:pPr>
            <a:r>
              <a:rPr lang="en-US" sz="2000" dirty="0" smtClean="0">
                <a:solidFill>
                  <a:srgbClr val="7030A0"/>
                </a:solidFill>
                <a:latin typeface="Times New Roman" pitchFamily="18" charset="0"/>
                <a:cs typeface="Times New Roman" pitchFamily="18" charset="0"/>
              </a:rPr>
              <a:t>In other words, a variable is a magnitude or a quantity that changes over a period of time under consideration.</a:t>
            </a:r>
          </a:p>
          <a:p>
            <a:pPr algn="just"/>
            <a:endParaRPr lang="en-US" sz="2000" dirty="0" smtClean="0">
              <a:solidFill>
                <a:srgbClr val="7030A0"/>
              </a:solidFill>
              <a:latin typeface="Times New Roman" pitchFamily="18" charset="0"/>
              <a:cs typeface="Times New Roman" pitchFamily="18" charset="0"/>
            </a:endParaRPr>
          </a:p>
          <a:p>
            <a:pPr algn="just">
              <a:buFont typeface="Wingdings" pitchFamily="2" charset="2"/>
              <a:buChar char="Ø"/>
            </a:pPr>
            <a:r>
              <a:rPr lang="en-US" sz="2000" dirty="0" smtClean="0">
                <a:solidFill>
                  <a:srgbClr val="00B050"/>
                </a:solidFill>
                <a:latin typeface="Times New Roman" pitchFamily="18" charset="0"/>
                <a:cs typeface="Times New Roman" pitchFamily="18" charset="0"/>
              </a:rPr>
              <a:t> If a quantity assumes a number of values indicating a continual increase or decrease in its magnitude, it may be termed as a variable.</a:t>
            </a:r>
          </a:p>
          <a:p>
            <a:pPr algn="just"/>
            <a:endParaRPr lang="en-US" sz="2000" dirty="0" smtClean="0">
              <a:solidFill>
                <a:srgbClr val="00B050"/>
              </a:solidFill>
              <a:latin typeface="Times New Roman" pitchFamily="18" charset="0"/>
              <a:cs typeface="Times New Roman" pitchFamily="18" charset="0"/>
            </a:endParaRPr>
          </a:p>
          <a:p>
            <a:pPr algn="just">
              <a:buFont typeface="Wingdings" pitchFamily="2" charset="2"/>
              <a:buChar char="Ø"/>
            </a:pPr>
            <a:r>
              <a:rPr lang="en-US" sz="2000" dirty="0" smtClean="0">
                <a:solidFill>
                  <a:srgbClr val="002060"/>
                </a:solidFill>
                <a:latin typeface="Times New Roman" pitchFamily="18" charset="0"/>
                <a:cs typeface="Times New Roman" pitchFamily="18" charset="0"/>
              </a:rPr>
              <a:t>In economics, price per unit of the commodity, revenue profit, cost, income, population in a particular region, etc., are all variables.</a:t>
            </a:r>
          </a:p>
          <a:p>
            <a:pPr>
              <a:buNone/>
            </a:pPr>
            <a:endParaRPr lang="en-IN" sz="2000"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8229600" cy="563562"/>
          </a:xfrm>
        </p:spPr>
        <p:txBody>
          <a:bodyPr>
            <a:normAutofit/>
          </a:bodyPr>
          <a:lstStyle/>
          <a:p>
            <a:pPr algn="ctr"/>
            <a:r>
              <a:rPr lang="en-US" sz="2000" dirty="0" smtClean="0">
                <a:solidFill>
                  <a:srgbClr val="FF0000"/>
                </a:solidFill>
                <a:latin typeface="Times New Roman" pitchFamily="18" charset="0"/>
                <a:cs typeface="Times New Roman" pitchFamily="18" charset="0"/>
              </a:rPr>
              <a:t>VARIABLES</a:t>
            </a:r>
            <a:endParaRPr lang="en-IN"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685800"/>
            <a:ext cx="8610600" cy="5638800"/>
          </a:xfrm>
        </p:spPr>
        <p:txBody>
          <a:bodyPr>
            <a:normAutofit/>
          </a:bodyPr>
          <a:lstStyle/>
          <a:p>
            <a:pPr>
              <a:buFont typeface="Wingdings" pitchFamily="2" charset="2"/>
              <a:buChar char="Ø"/>
            </a:pPr>
            <a:r>
              <a:rPr lang="en-US" sz="2000" dirty="0" smtClean="0">
                <a:solidFill>
                  <a:srgbClr val="00B050"/>
                </a:solidFill>
                <a:latin typeface="Times New Roman" pitchFamily="18" charset="0"/>
                <a:cs typeface="Times New Roman" pitchFamily="18" charset="0"/>
              </a:rPr>
              <a:t>Dependent variable: </a:t>
            </a:r>
            <a:r>
              <a:rPr lang="en-US" sz="2000" dirty="0" smtClean="0">
                <a:solidFill>
                  <a:srgbClr val="002060"/>
                </a:solidFill>
                <a:latin typeface="Times New Roman" pitchFamily="18" charset="0"/>
                <a:cs typeface="Times New Roman" pitchFamily="18" charset="0"/>
              </a:rPr>
              <a:t>A variable is said to be dependent variable, when its magnitude is related in some unique with the changes in the magnitude of some other variable.</a:t>
            </a:r>
          </a:p>
          <a:p>
            <a:pPr>
              <a:buNone/>
            </a:pPr>
            <a:endParaRPr lang="en-US" sz="2000" dirty="0" smtClean="0">
              <a:solidFill>
                <a:srgbClr val="002060"/>
              </a:solidFill>
              <a:latin typeface="Times New Roman" pitchFamily="18" charset="0"/>
              <a:cs typeface="Times New Roman" pitchFamily="18" charset="0"/>
            </a:endParaRPr>
          </a:p>
          <a:p>
            <a:pPr>
              <a:buFont typeface="Wingdings" pitchFamily="2" charset="2"/>
              <a:buChar char="Ø"/>
            </a:pPr>
            <a:r>
              <a:rPr lang="en-US" sz="2000" dirty="0" smtClean="0">
                <a:solidFill>
                  <a:srgbClr val="00B050"/>
                </a:solidFill>
                <a:latin typeface="Times New Roman" pitchFamily="18" charset="0"/>
                <a:cs typeface="Times New Roman" pitchFamily="18" charset="0"/>
              </a:rPr>
              <a:t>Independent variable: </a:t>
            </a:r>
            <a:r>
              <a:rPr lang="en-US" sz="2000" dirty="0" smtClean="0">
                <a:solidFill>
                  <a:schemeClr val="accent6">
                    <a:lumMod val="75000"/>
                  </a:schemeClr>
                </a:solidFill>
                <a:latin typeface="Times New Roman" pitchFamily="18" charset="0"/>
                <a:cs typeface="Times New Roman" pitchFamily="18" charset="0"/>
              </a:rPr>
              <a:t>A variable is said to be independent variable, when its magnitude is related in some unique way with some other variable, but it does not change with the changes in the magnitude in the other variable.</a:t>
            </a:r>
          </a:p>
          <a:p>
            <a:pPr>
              <a:buNone/>
            </a:pPr>
            <a:endParaRPr lang="en-US" sz="2000" dirty="0" smtClean="0">
              <a:solidFill>
                <a:schemeClr val="accent6">
                  <a:lumMod val="75000"/>
                </a:schemeClr>
              </a:solidFill>
              <a:latin typeface="Times New Roman" pitchFamily="18" charset="0"/>
              <a:cs typeface="Times New Roman" pitchFamily="18" charset="0"/>
            </a:endParaRPr>
          </a:p>
          <a:p>
            <a:pPr>
              <a:buFont typeface="Wingdings" pitchFamily="2" charset="2"/>
              <a:buChar char="Ø"/>
            </a:pPr>
            <a:r>
              <a:rPr lang="en-US" sz="2000" dirty="0" smtClean="0">
                <a:solidFill>
                  <a:srgbClr val="7030A0"/>
                </a:solidFill>
                <a:latin typeface="Times New Roman" pitchFamily="18" charset="0"/>
                <a:cs typeface="Times New Roman" pitchFamily="18" charset="0"/>
              </a:rPr>
              <a:t>When the value of variable y is determined by another variable x, we say that y is a function of x and we write symbolically as:</a:t>
            </a:r>
          </a:p>
          <a:p>
            <a:pPr>
              <a:buNone/>
            </a:pPr>
            <a:r>
              <a:rPr lang="en-US" sz="2000" dirty="0" smtClean="0">
                <a:solidFill>
                  <a:srgbClr val="7030A0"/>
                </a:solidFill>
                <a:latin typeface="Times New Roman" pitchFamily="18" charset="0"/>
                <a:cs typeface="Times New Roman" pitchFamily="18" charset="0"/>
              </a:rPr>
              <a:t>          y=f (x) ……………………(1)</a:t>
            </a:r>
          </a:p>
          <a:p>
            <a:pPr>
              <a:buNone/>
            </a:pPr>
            <a:endParaRPr lang="en-US" sz="2000" dirty="0" smtClean="0">
              <a:solidFill>
                <a:srgbClr val="7030A0"/>
              </a:solidFill>
              <a:latin typeface="Times New Roman" pitchFamily="18" charset="0"/>
              <a:cs typeface="Times New Roman" pitchFamily="18" charset="0"/>
            </a:endParaRPr>
          </a:p>
          <a:p>
            <a:pPr>
              <a:buFont typeface="Wingdings" pitchFamily="2" charset="2"/>
              <a:buChar char="Ø"/>
            </a:pPr>
            <a:r>
              <a:rPr lang="en-US" sz="2000" dirty="0" smtClean="0">
                <a:solidFill>
                  <a:srgbClr val="00B050"/>
                </a:solidFill>
                <a:latin typeface="Times New Roman" pitchFamily="18" charset="0"/>
                <a:cs typeface="Times New Roman" pitchFamily="18" charset="0"/>
              </a:rPr>
              <a:t>In the eqn. (1), y is called dependent variable and x is called independent variable.</a:t>
            </a:r>
          </a:p>
          <a:p>
            <a:pPr marL="509778" indent="-400050">
              <a:buAutoNum type="romanLcParenBoth"/>
            </a:pPr>
            <a:endParaRPr lang="en-GB" sz="2000" dirty="0" smtClean="0">
              <a:latin typeface="Times New Roman" pitchFamily="18" charset="0"/>
              <a:cs typeface="Times New Roman" pitchFamily="18" charset="0"/>
            </a:endParaRPr>
          </a:p>
          <a:p>
            <a:pPr marL="509778" indent="-400050">
              <a:buAutoNum type="romanLcParenBoth"/>
            </a:pPr>
            <a:endParaRPr lang="en-GB" sz="2000" dirty="0" smtClean="0">
              <a:latin typeface="Times New Roman" pitchFamily="18" charset="0"/>
              <a:cs typeface="Times New Roman" pitchFamily="18" charset="0"/>
            </a:endParaRPr>
          </a:p>
        </p:txBody>
      </p:sp>
      <p:sp>
        <p:nvSpPr>
          <p:cNvPr id="3" name="Title 2"/>
          <p:cNvSpPr>
            <a:spLocks noGrp="1"/>
          </p:cNvSpPr>
          <p:nvPr>
            <p:ph type="title"/>
          </p:nvPr>
        </p:nvSpPr>
        <p:spPr>
          <a:xfrm>
            <a:off x="457200" y="274638"/>
            <a:ext cx="8229600" cy="258762"/>
          </a:xfrm>
        </p:spPr>
        <p:txBody>
          <a:bodyPr>
            <a:noAutofit/>
          </a:bodyPr>
          <a:lstStyle/>
          <a:p>
            <a:r>
              <a:rPr lang="en-GB" sz="2000" dirty="0" smtClean="0">
                <a:solidFill>
                  <a:srgbClr val="00B050"/>
                </a:solidFill>
                <a:latin typeface="Times New Roman" pitchFamily="18" charset="0"/>
                <a:cs typeface="Times New Roman" pitchFamily="18" charset="0"/>
              </a:rPr>
              <a:t/>
            </a:r>
            <a:br>
              <a:rPr lang="en-GB" sz="2000" dirty="0" smtClean="0">
                <a:solidFill>
                  <a:srgbClr val="00B050"/>
                </a:solidFill>
                <a:latin typeface="Times New Roman" pitchFamily="18" charset="0"/>
                <a:cs typeface="Times New Roman" pitchFamily="18" charset="0"/>
              </a:rPr>
            </a:br>
            <a:r>
              <a:rPr lang="en-GB" sz="2000" dirty="0" smtClean="0">
                <a:solidFill>
                  <a:srgbClr val="FF0000"/>
                </a:solidFill>
                <a:latin typeface="Times New Roman" pitchFamily="18" charset="0"/>
                <a:cs typeface="Times New Roman" pitchFamily="18" charset="0"/>
              </a:rPr>
              <a:t> </a:t>
            </a:r>
            <a:r>
              <a:rPr lang="en-US" sz="2000" dirty="0" smtClean="0">
                <a:solidFill>
                  <a:srgbClr val="FF0000"/>
                </a:solidFill>
                <a:latin typeface="Times New Roman" pitchFamily="18" charset="0"/>
                <a:cs typeface="Times New Roman" pitchFamily="18" charset="0"/>
              </a:rPr>
              <a:t>DEPENDENT AND INDEPENDENT VARIABLES</a:t>
            </a:r>
            <a:r>
              <a:rPr lang="en-GB" sz="2000" dirty="0" smtClean="0">
                <a:solidFill>
                  <a:srgbClr val="FF0000"/>
                </a:solidFill>
                <a:latin typeface="Times New Roman" pitchFamily="18" charset="0"/>
                <a:cs typeface="Times New Roman" pitchFamily="18" charset="0"/>
              </a:rPr>
              <a:t/>
            </a:r>
            <a:br>
              <a:rPr lang="en-GB" sz="2000" dirty="0" smtClean="0">
                <a:solidFill>
                  <a:srgbClr val="FF0000"/>
                </a:solidFill>
                <a:latin typeface="Times New Roman" pitchFamily="18" charset="0"/>
                <a:cs typeface="Times New Roman" pitchFamily="18" charset="0"/>
              </a:rPr>
            </a:br>
            <a:endParaRPr lang="en-GB" sz="2000" b="0" dirty="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245291"/>
          </a:xfrm>
        </p:spPr>
        <p:txBody>
          <a:bodyPr>
            <a:normAutofit/>
          </a:bodyPr>
          <a:lstStyle/>
          <a:p>
            <a:pPr>
              <a:buFont typeface="Wingdings" pitchFamily="2" charset="2"/>
              <a:buChar char="Ø"/>
            </a:pPr>
            <a:r>
              <a:rPr lang="en-US" sz="2000" dirty="0" smtClean="0">
                <a:solidFill>
                  <a:srgbClr val="00B050"/>
                </a:solidFill>
                <a:latin typeface="Times New Roman" pitchFamily="18" charset="0"/>
                <a:cs typeface="Times New Roman" pitchFamily="18" charset="0"/>
              </a:rPr>
              <a:t>For example, demand varies inversely with price, if other things remain the same. Symbolically we write,</a:t>
            </a:r>
          </a:p>
          <a:p>
            <a:pPr>
              <a:buNone/>
            </a:pPr>
            <a:r>
              <a:rPr lang="en-US" sz="2000" dirty="0" smtClean="0">
                <a:solidFill>
                  <a:srgbClr val="00B050"/>
                </a:solidFill>
                <a:latin typeface="Times New Roman" pitchFamily="18" charset="0"/>
                <a:cs typeface="Times New Roman" pitchFamily="18" charset="0"/>
              </a:rPr>
              <a:t>		D = f (P) ……………….. (2)</a:t>
            </a:r>
          </a:p>
          <a:p>
            <a:pPr>
              <a:buFont typeface="Wingdings" pitchFamily="2" charset="2"/>
              <a:buChar char="Ø"/>
            </a:pPr>
            <a:r>
              <a:rPr lang="en-US" sz="2000" dirty="0" smtClean="0">
                <a:solidFill>
                  <a:srgbClr val="002060"/>
                </a:solidFill>
                <a:latin typeface="Times New Roman" pitchFamily="18" charset="0"/>
                <a:cs typeface="Times New Roman" pitchFamily="18" charset="0"/>
              </a:rPr>
              <a:t>In the eqn.(2), D is demand, f is function, and P is price, In this case demand depends on price.</a:t>
            </a:r>
          </a:p>
          <a:p>
            <a:pPr>
              <a:buNone/>
            </a:pPr>
            <a:r>
              <a:rPr lang="en-US" sz="2000" dirty="0" smtClean="0">
                <a:solidFill>
                  <a:srgbClr val="002060"/>
                </a:solidFill>
                <a:latin typeface="Times New Roman" pitchFamily="18" charset="0"/>
                <a:cs typeface="Times New Roman" pitchFamily="18" charset="0"/>
              </a:rPr>
              <a:t> </a:t>
            </a:r>
          </a:p>
          <a:p>
            <a:pPr>
              <a:buFont typeface="Wingdings" pitchFamily="2" charset="2"/>
              <a:buChar char="Ø"/>
            </a:pPr>
            <a:r>
              <a:rPr lang="en-US" sz="2000" dirty="0" smtClean="0">
                <a:solidFill>
                  <a:srgbClr val="C00000"/>
                </a:solidFill>
                <a:latin typeface="Times New Roman" pitchFamily="18" charset="0"/>
                <a:cs typeface="Times New Roman" pitchFamily="18" charset="0"/>
              </a:rPr>
              <a:t>Therefore, demand is dependent variable and price is independent variable.</a:t>
            </a:r>
          </a:p>
          <a:p>
            <a:pPr>
              <a:buFont typeface="Wingdings" pitchFamily="2" charset="2"/>
              <a:buChar char="Ø"/>
            </a:pPr>
            <a:endParaRPr lang="en-US" sz="2000" dirty="0" smtClean="0">
              <a:solidFill>
                <a:srgbClr val="C00000"/>
              </a:solidFill>
              <a:latin typeface="Times New Roman" pitchFamily="18" charset="0"/>
              <a:cs typeface="Times New Roman" pitchFamily="18" charset="0"/>
            </a:endParaRPr>
          </a:p>
          <a:p>
            <a:pPr>
              <a:buFont typeface="Wingdings" pitchFamily="2" charset="2"/>
              <a:buChar char="Ø"/>
            </a:pPr>
            <a:r>
              <a:rPr lang="en-US" sz="2000" dirty="0" smtClean="0">
                <a:solidFill>
                  <a:srgbClr val="7030A0"/>
                </a:solidFill>
                <a:latin typeface="Times New Roman" pitchFamily="18" charset="0"/>
                <a:cs typeface="Times New Roman" pitchFamily="18" charset="0"/>
              </a:rPr>
              <a:t>In the traditional quantity theory of money, it is said that price level changes in direct proportion to the quantity of money, other things remaining the same.</a:t>
            </a:r>
          </a:p>
          <a:p>
            <a:pPr>
              <a:buNone/>
            </a:pPr>
            <a:endParaRPr lang="en-US" sz="2000" dirty="0" smtClean="0">
              <a:solidFill>
                <a:srgbClr val="7030A0"/>
              </a:solidFill>
              <a:latin typeface="Times New Roman" pitchFamily="18" charset="0"/>
              <a:cs typeface="Times New Roman" pitchFamily="18" charset="0"/>
            </a:endParaRPr>
          </a:p>
          <a:p>
            <a:pPr>
              <a:buFont typeface="Wingdings" pitchFamily="2" charset="2"/>
              <a:buChar char="Ø"/>
            </a:pPr>
            <a:r>
              <a:rPr lang="en-US" sz="2000" dirty="0" smtClean="0">
                <a:solidFill>
                  <a:srgbClr val="00B0F0"/>
                </a:solidFill>
                <a:latin typeface="Times New Roman" pitchFamily="18" charset="0"/>
                <a:cs typeface="Times New Roman" pitchFamily="18" charset="0"/>
              </a:rPr>
              <a:t>The statement of the quantity theory of money points out that price level is the dependent variable and quantity of money is independent variable.</a:t>
            </a:r>
          </a:p>
        </p:txBody>
      </p:sp>
      <p:sp>
        <p:nvSpPr>
          <p:cNvPr id="3" name="Title 2"/>
          <p:cNvSpPr>
            <a:spLocks noGrp="1"/>
          </p:cNvSpPr>
          <p:nvPr>
            <p:ph type="title"/>
          </p:nvPr>
        </p:nvSpPr>
        <p:spPr>
          <a:xfrm>
            <a:off x="457200" y="274638"/>
            <a:ext cx="8229600" cy="258762"/>
          </a:xfrm>
        </p:spPr>
        <p:txBody>
          <a:bodyPr>
            <a:normAutofit fontScale="90000"/>
          </a:bodyPr>
          <a:lstStyle/>
          <a:p>
            <a:r>
              <a:rPr lang="en-GB" sz="2000" dirty="0" smtClean="0">
                <a:latin typeface="Times New Roman" pitchFamily="18" charset="0"/>
                <a:cs typeface="Times New Roman" pitchFamily="18" charset="0"/>
              </a:rPr>
              <a:t>Continued....</a:t>
            </a:r>
            <a:endParaRPr lang="en-GB"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397691"/>
          </a:xfrm>
        </p:spPr>
        <p:txBody>
          <a:bodyPr>
            <a:normAutofit/>
          </a:bodyPr>
          <a:lstStyle/>
          <a:p>
            <a:pPr>
              <a:buNone/>
            </a:pPr>
            <a:r>
              <a:rPr lang="en-US" sz="2000" dirty="0" smtClean="0">
                <a:solidFill>
                  <a:srgbClr val="00B050"/>
                </a:solidFill>
                <a:latin typeface="Times New Roman" pitchFamily="18" charset="0"/>
                <a:cs typeface="Times New Roman" pitchFamily="18" charset="0"/>
              </a:rPr>
              <a:t>Endogenous variables:</a:t>
            </a:r>
          </a:p>
          <a:p>
            <a:pPr marL="457200" indent="-457200">
              <a:buFont typeface="Wingdings" pitchFamily="2" charset="2"/>
              <a:buChar char="Ø"/>
            </a:pPr>
            <a:r>
              <a:rPr lang="en-US" sz="2000" dirty="0" smtClean="0">
                <a:solidFill>
                  <a:schemeClr val="accent2"/>
                </a:solidFill>
                <a:latin typeface="Times New Roman" pitchFamily="18" charset="0"/>
                <a:cs typeface="Times New Roman" pitchFamily="18" charset="0"/>
              </a:rPr>
              <a:t>Endogenous variables are those variables which are to be explained within the system under consideration.</a:t>
            </a:r>
          </a:p>
          <a:p>
            <a:pPr marL="457200" indent="-457200">
              <a:buFont typeface="Wingdings" pitchFamily="2" charset="2"/>
              <a:buChar char="Ø"/>
            </a:pPr>
            <a:r>
              <a:rPr lang="en-US" sz="2000" dirty="0" smtClean="0">
                <a:solidFill>
                  <a:srgbClr val="00B0F0"/>
                </a:solidFill>
                <a:latin typeface="Times New Roman" pitchFamily="18" charset="0"/>
                <a:cs typeface="Times New Roman" pitchFamily="18" charset="0"/>
              </a:rPr>
              <a:t>Endogenous variables are internal to the system and constitute an integral part of the system or model. </a:t>
            </a:r>
          </a:p>
          <a:p>
            <a:pPr marL="457200" indent="-457200">
              <a:buFont typeface="Wingdings" pitchFamily="2" charset="2"/>
              <a:buChar char="Ø"/>
            </a:pPr>
            <a:r>
              <a:rPr lang="en-US" sz="2000" dirty="0" smtClean="0">
                <a:solidFill>
                  <a:schemeClr val="accent2"/>
                </a:solidFill>
                <a:latin typeface="Times New Roman" pitchFamily="18" charset="0"/>
                <a:cs typeface="Times New Roman" pitchFamily="18" charset="0"/>
              </a:rPr>
              <a:t>This variables are required to be predicted.</a:t>
            </a:r>
          </a:p>
          <a:p>
            <a:pPr marL="457200" indent="-457200">
              <a:buFont typeface="Wingdings" pitchFamily="2" charset="2"/>
              <a:buChar char="Ø"/>
            </a:pPr>
            <a:r>
              <a:rPr lang="en-US" sz="2000" dirty="0" smtClean="0">
                <a:latin typeface="Times New Roman" pitchFamily="18" charset="0"/>
                <a:cs typeface="Times New Roman" pitchFamily="18" charset="0"/>
              </a:rPr>
              <a:t>In econometric work, these are variables like price, quantity bought and sold and interest rate, etc.</a:t>
            </a:r>
          </a:p>
          <a:p>
            <a:pPr marL="457200" indent="-457200">
              <a:buNone/>
            </a:pPr>
            <a:endParaRPr lang="en-US" sz="2000" dirty="0" smtClean="0">
              <a:latin typeface="Times New Roman" pitchFamily="18" charset="0"/>
              <a:cs typeface="Times New Roman" pitchFamily="18" charset="0"/>
            </a:endParaRPr>
          </a:p>
          <a:p>
            <a:pPr marL="457200" indent="-457200">
              <a:buNone/>
            </a:pPr>
            <a:r>
              <a:rPr lang="en-US" sz="2000" dirty="0" smtClean="0">
                <a:solidFill>
                  <a:srgbClr val="00B050"/>
                </a:solidFill>
                <a:latin typeface="Times New Roman" pitchFamily="18" charset="0"/>
                <a:cs typeface="Times New Roman" pitchFamily="18" charset="0"/>
              </a:rPr>
              <a:t>Exogenous variables:</a:t>
            </a:r>
          </a:p>
          <a:p>
            <a:pPr>
              <a:buFont typeface="Wingdings" pitchFamily="2" charset="2"/>
              <a:buChar char="Ø"/>
            </a:pPr>
            <a:r>
              <a:rPr lang="en-US" sz="2000" dirty="0" smtClean="0">
                <a:solidFill>
                  <a:schemeClr val="accent2">
                    <a:lumMod val="75000"/>
                  </a:schemeClr>
                </a:solidFill>
                <a:latin typeface="Times New Roman" pitchFamily="18" charset="0"/>
                <a:cs typeface="Times New Roman" pitchFamily="18" charset="0"/>
              </a:rPr>
              <a:t>Exogenous variables are those variables which are not to be determine by our system.</a:t>
            </a:r>
          </a:p>
          <a:p>
            <a:pPr>
              <a:buFont typeface="Wingdings" pitchFamily="2" charset="2"/>
              <a:buChar char="Ø"/>
            </a:pPr>
            <a:r>
              <a:rPr lang="en-US" sz="2000" dirty="0" smtClean="0">
                <a:solidFill>
                  <a:srgbClr val="00B0F0"/>
                </a:solidFill>
                <a:latin typeface="Times New Roman" pitchFamily="18" charset="0"/>
                <a:cs typeface="Times New Roman" pitchFamily="18" charset="0"/>
              </a:rPr>
              <a:t>Exogenous variables are external to the system. </a:t>
            </a:r>
          </a:p>
          <a:p>
            <a:pPr>
              <a:buFont typeface="Wingdings" pitchFamily="2" charset="2"/>
              <a:buChar char="Ø"/>
            </a:pPr>
            <a:r>
              <a:rPr lang="en-US" sz="2000" dirty="0" smtClean="0">
                <a:solidFill>
                  <a:schemeClr val="accent2">
                    <a:lumMod val="75000"/>
                  </a:schemeClr>
                </a:solidFill>
                <a:latin typeface="Times New Roman" pitchFamily="18" charset="0"/>
                <a:cs typeface="Times New Roman" pitchFamily="18" charset="0"/>
              </a:rPr>
              <a:t>They are predetermined or exogenous.</a:t>
            </a:r>
          </a:p>
          <a:p>
            <a:pPr>
              <a:buFont typeface="Wingdings" pitchFamily="2" charset="2"/>
              <a:buChar char="Ø"/>
            </a:pPr>
            <a:r>
              <a:rPr lang="en-US" sz="2000" dirty="0" smtClean="0">
                <a:latin typeface="Times New Roman" pitchFamily="18" charset="0"/>
                <a:cs typeface="Times New Roman" pitchFamily="18" charset="0"/>
              </a:rPr>
              <a:t>These variables are, for instance, time, whether, population , etc.</a:t>
            </a:r>
          </a:p>
          <a:p>
            <a:pPr>
              <a:buNone/>
            </a:pPr>
            <a:endParaRPr lang="en-GB" sz="2000" dirty="0" smtClean="0">
              <a:solidFill>
                <a:srgbClr val="00B050"/>
              </a:solidFill>
              <a:latin typeface="Times New Roman" pitchFamily="18" charset="0"/>
              <a:cs typeface="Times New Roman" pitchFamily="18" charset="0"/>
            </a:endParaRPr>
          </a:p>
        </p:txBody>
      </p:sp>
      <p:sp>
        <p:nvSpPr>
          <p:cNvPr id="3" name="Title 2"/>
          <p:cNvSpPr>
            <a:spLocks noGrp="1"/>
          </p:cNvSpPr>
          <p:nvPr>
            <p:ph type="title"/>
          </p:nvPr>
        </p:nvSpPr>
        <p:spPr>
          <a:xfrm>
            <a:off x="457200" y="274638"/>
            <a:ext cx="8229600" cy="258762"/>
          </a:xfrm>
        </p:spPr>
        <p:txBody>
          <a:bodyPr>
            <a:noAutofit/>
          </a:bodyPr>
          <a:lstStyle/>
          <a:p>
            <a:r>
              <a:rPr lang="en-US" sz="2000" dirty="0" smtClean="0">
                <a:solidFill>
                  <a:srgbClr val="FF0000"/>
                </a:solidFill>
                <a:latin typeface="Times New Roman" pitchFamily="18" charset="0"/>
                <a:cs typeface="Times New Roman" pitchFamily="18" charset="0"/>
              </a:rPr>
              <a:t>Endogenous and exogenous variables</a:t>
            </a:r>
            <a:endParaRPr lang="en-GB" sz="2000"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321491"/>
          </a:xfrm>
        </p:spPr>
        <p:txBody>
          <a:bodyPr>
            <a:normAutofit/>
          </a:bodyPr>
          <a:lstStyle/>
          <a:p>
            <a:pPr lvl="1">
              <a:buFont typeface="Wingdings" pitchFamily="2" charset="2"/>
              <a:buChar char="Ø"/>
            </a:pPr>
            <a:r>
              <a:rPr lang="en-US" sz="2400" dirty="0" smtClean="0">
                <a:solidFill>
                  <a:schemeClr val="accent2">
                    <a:lumMod val="75000"/>
                  </a:schemeClr>
                </a:solidFill>
                <a:latin typeface="Times New Roman" pitchFamily="18" charset="0"/>
                <a:cs typeface="Times New Roman" pitchFamily="18" charset="0"/>
              </a:rPr>
              <a:t>In the simple Keynesian National Income model:</a:t>
            </a:r>
          </a:p>
          <a:p>
            <a:pPr>
              <a:buNone/>
            </a:pPr>
            <a:r>
              <a:rPr lang="en-US" sz="2400" dirty="0" smtClean="0">
                <a:solidFill>
                  <a:schemeClr val="accent2">
                    <a:lumMod val="75000"/>
                  </a:schemeClr>
                </a:solidFill>
                <a:latin typeface="Times New Roman" pitchFamily="18" charset="0"/>
                <a:cs typeface="Times New Roman" pitchFamily="18" charset="0"/>
              </a:rPr>
              <a:t>			</a:t>
            </a:r>
            <a:r>
              <a:rPr lang="en-US" sz="2400" i="1" dirty="0" smtClean="0">
                <a:solidFill>
                  <a:srgbClr val="7030A0"/>
                </a:solidFill>
                <a:latin typeface="Times New Roman" pitchFamily="18" charset="0"/>
                <a:cs typeface="Times New Roman" pitchFamily="18" charset="0"/>
              </a:rPr>
              <a:t>Y</a:t>
            </a:r>
            <a:r>
              <a:rPr lang="en-US" sz="2400" dirty="0" smtClean="0">
                <a:solidFill>
                  <a:srgbClr val="7030A0"/>
                </a:solidFill>
                <a:latin typeface="Times New Roman" pitchFamily="18" charset="0"/>
                <a:cs typeface="Times New Roman" pitchFamily="18" charset="0"/>
              </a:rPr>
              <a:t>= </a:t>
            </a:r>
            <a:r>
              <a:rPr lang="en-US" sz="2400" i="1" dirty="0" smtClean="0">
                <a:solidFill>
                  <a:srgbClr val="7030A0"/>
                </a:solidFill>
                <a:latin typeface="Times New Roman" pitchFamily="18" charset="0"/>
                <a:cs typeface="Times New Roman" pitchFamily="18" charset="0"/>
              </a:rPr>
              <a:t>C </a:t>
            </a:r>
            <a:r>
              <a:rPr lang="en-US" sz="2400" dirty="0" smtClean="0">
                <a:solidFill>
                  <a:srgbClr val="7030A0"/>
                </a:solidFill>
                <a:latin typeface="Times New Roman" pitchFamily="18" charset="0"/>
                <a:cs typeface="Times New Roman" pitchFamily="18" charset="0"/>
              </a:rPr>
              <a:t>+ </a:t>
            </a:r>
            <a:r>
              <a:rPr lang="en-US" sz="2400" i="1" dirty="0" smtClean="0">
                <a:solidFill>
                  <a:srgbClr val="7030A0"/>
                </a:solidFill>
                <a:latin typeface="Times New Roman" pitchFamily="18" charset="0"/>
                <a:cs typeface="Times New Roman" pitchFamily="18" charset="0"/>
              </a:rPr>
              <a:t>Io</a:t>
            </a:r>
            <a:r>
              <a:rPr lang="en-US" sz="2400" dirty="0" smtClean="0">
                <a:solidFill>
                  <a:srgbClr val="7030A0"/>
                </a:solidFill>
                <a:latin typeface="Times New Roman" pitchFamily="18" charset="0"/>
                <a:cs typeface="Times New Roman" pitchFamily="18" charset="0"/>
              </a:rPr>
              <a:t> + </a:t>
            </a:r>
            <a:r>
              <a:rPr lang="en-US" sz="2400" i="1" dirty="0" smtClean="0">
                <a:solidFill>
                  <a:srgbClr val="7030A0"/>
                </a:solidFill>
                <a:latin typeface="Times New Roman" pitchFamily="18" charset="0"/>
                <a:cs typeface="Times New Roman" pitchFamily="18" charset="0"/>
              </a:rPr>
              <a:t>Go</a:t>
            </a:r>
          </a:p>
          <a:p>
            <a:pPr>
              <a:buNone/>
            </a:pPr>
            <a:r>
              <a:rPr lang="en-US" sz="2400" dirty="0" smtClean="0">
                <a:solidFill>
                  <a:srgbClr val="7030A0"/>
                </a:solidFill>
                <a:latin typeface="Times New Roman" pitchFamily="18" charset="0"/>
                <a:cs typeface="Times New Roman" pitchFamily="18" charset="0"/>
              </a:rPr>
              <a:t>			</a:t>
            </a:r>
            <a:r>
              <a:rPr lang="en-US" sz="2400" i="1" dirty="0" smtClean="0">
                <a:solidFill>
                  <a:srgbClr val="7030A0"/>
                </a:solidFill>
                <a:latin typeface="Times New Roman" pitchFamily="18" charset="0"/>
                <a:cs typeface="Times New Roman" pitchFamily="18" charset="0"/>
              </a:rPr>
              <a:t>C</a:t>
            </a:r>
            <a:r>
              <a:rPr lang="en-US" sz="2400" dirty="0" smtClean="0">
                <a:solidFill>
                  <a:srgbClr val="7030A0"/>
                </a:solidFill>
                <a:latin typeface="Times New Roman" pitchFamily="18" charset="0"/>
                <a:cs typeface="Times New Roman" pitchFamily="18" charset="0"/>
              </a:rPr>
              <a:t> = </a:t>
            </a:r>
            <a:r>
              <a:rPr lang="en-US" sz="2400" i="1" dirty="0" smtClean="0">
                <a:solidFill>
                  <a:srgbClr val="7030A0"/>
                </a:solidFill>
                <a:latin typeface="Times New Roman" pitchFamily="18" charset="0"/>
                <a:cs typeface="Times New Roman" pitchFamily="18" charset="0"/>
              </a:rPr>
              <a:t>a</a:t>
            </a:r>
            <a:r>
              <a:rPr lang="en-US" sz="2400" dirty="0" smtClean="0">
                <a:solidFill>
                  <a:srgbClr val="7030A0"/>
                </a:solidFill>
                <a:latin typeface="Times New Roman" pitchFamily="18" charset="0"/>
                <a:cs typeface="Times New Roman" pitchFamily="18" charset="0"/>
              </a:rPr>
              <a:t> + </a:t>
            </a:r>
            <a:r>
              <a:rPr lang="en-US" sz="2400" i="1" dirty="0" smtClean="0">
                <a:solidFill>
                  <a:srgbClr val="7030A0"/>
                </a:solidFill>
                <a:latin typeface="Times New Roman" pitchFamily="18" charset="0"/>
                <a:cs typeface="Times New Roman" pitchFamily="18" charset="0"/>
              </a:rPr>
              <a:t>bY</a:t>
            </a:r>
          </a:p>
          <a:p>
            <a:pPr>
              <a:buFont typeface="Wingdings" pitchFamily="2" charset="2"/>
              <a:buChar char="Ø"/>
            </a:pPr>
            <a:r>
              <a:rPr lang="en-US" sz="2400" i="1" dirty="0" smtClean="0">
                <a:solidFill>
                  <a:srgbClr val="92D050"/>
                </a:solidFill>
                <a:latin typeface="Times New Roman" pitchFamily="18" charset="0"/>
                <a:cs typeface="Times New Roman" pitchFamily="18" charset="0"/>
              </a:rPr>
              <a:t>Y</a:t>
            </a:r>
            <a:r>
              <a:rPr lang="en-US" sz="2400" dirty="0" smtClean="0">
                <a:solidFill>
                  <a:srgbClr val="92D050"/>
                </a:solidFill>
                <a:latin typeface="Times New Roman" pitchFamily="18" charset="0"/>
                <a:cs typeface="Times New Roman" pitchFamily="18" charset="0"/>
              </a:rPr>
              <a:t>  &amp; </a:t>
            </a:r>
            <a:r>
              <a:rPr lang="en-US" sz="2400" i="1" dirty="0" smtClean="0">
                <a:solidFill>
                  <a:srgbClr val="92D050"/>
                </a:solidFill>
                <a:latin typeface="Times New Roman" pitchFamily="18" charset="0"/>
                <a:cs typeface="Times New Roman" pitchFamily="18" charset="0"/>
              </a:rPr>
              <a:t>C</a:t>
            </a:r>
            <a:r>
              <a:rPr lang="en-US" sz="2400" dirty="0" smtClean="0">
                <a:solidFill>
                  <a:srgbClr val="92D050"/>
                </a:solidFill>
                <a:latin typeface="Times New Roman" pitchFamily="18" charset="0"/>
                <a:cs typeface="Times New Roman" pitchFamily="18" charset="0"/>
              </a:rPr>
              <a:t> stand for endogenous variables, national income and consumption expenditure respectively</a:t>
            </a:r>
          </a:p>
          <a:p>
            <a:pPr>
              <a:buFont typeface="Wingdings" pitchFamily="2" charset="2"/>
              <a:buChar char="Ø"/>
            </a:pPr>
            <a:r>
              <a:rPr lang="en-US" sz="2400" dirty="0" smtClean="0">
                <a:solidFill>
                  <a:schemeClr val="accent2">
                    <a:lumMod val="75000"/>
                  </a:schemeClr>
                </a:solidFill>
                <a:latin typeface="Times New Roman" pitchFamily="18" charset="0"/>
                <a:cs typeface="Times New Roman" pitchFamily="18" charset="0"/>
              </a:rPr>
              <a:t>  </a:t>
            </a:r>
            <a:r>
              <a:rPr lang="en-US" sz="2400" i="1" dirty="0" smtClean="0">
                <a:solidFill>
                  <a:srgbClr val="002060"/>
                </a:solidFill>
                <a:latin typeface="Times New Roman" pitchFamily="18" charset="0"/>
                <a:cs typeface="Times New Roman" pitchFamily="18" charset="0"/>
              </a:rPr>
              <a:t>Io</a:t>
            </a:r>
            <a:r>
              <a:rPr lang="en-US" sz="2400" dirty="0" smtClean="0">
                <a:solidFill>
                  <a:srgbClr val="002060"/>
                </a:solidFill>
                <a:latin typeface="Times New Roman" pitchFamily="18" charset="0"/>
                <a:cs typeface="Times New Roman" pitchFamily="18" charset="0"/>
              </a:rPr>
              <a:t> &amp; Go represent exogenously determined investment and government expenditure.</a:t>
            </a:r>
          </a:p>
          <a:p>
            <a:pPr>
              <a:buNone/>
            </a:pPr>
            <a:endParaRPr lang="en-IN" sz="2400"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8229600" cy="258762"/>
          </a:xfrm>
        </p:spPr>
        <p:txBody>
          <a:bodyPr>
            <a:noAutofit/>
          </a:bodyPr>
          <a:lstStyle/>
          <a:p>
            <a:r>
              <a:rPr lang="en-US" sz="1800" dirty="0" smtClean="0">
                <a:latin typeface="Times New Roman" pitchFamily="18" charset="0"/>
                <a:cs typeface="Times New Roman" pitchFamily="18" charset="0"/>
              </a:rPr>
              <a:t>Continued….</a:t>
            </a:r>
            <a:endParaRPr lang="en-IN"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412750"/>
          </a:xfrm>
        </p:spPr>
        <p:txBody>
          <a:bodyPr>
            <a:noAutofit/>
          </a:bodyPr>
          <a:lstStyle/>
          <a:p>
            <a:r>
              <a:rPr lang="en-US" sz="2400" dirty="0" smtClean="0">
                <a:solidFill>
                  <a:srgbClr val="FF0000"/>
                </a:solidFill>
                <a:latin typeface="Times New Roman" pitchFamily="18" charset="0"/>
                <a:cs typeface="Times New Roman" pitchFamily="18" charset="0"/>
              </a:rPr>
              <a:t>Comparison between endogenous and exogenous variables</a:t>
            </a:r>
            <a:endParaRPr lang="en-IN" sz="2400" dirty="0">
              <a:latin typeface="Times New Roman" pitchFamily="18" charset="0"/>
              <a:cs typeface="Times New Roman" pitchFamily="18" charset="0"/>
            </a:endParaRPr>
          </a:p>
        </p:txBody>
      </p:sp>
      <p:sp>
        <p:nvSpPr>
          <p:cNvPr id="3" name="Text Placeholder 2"/>
          <p:cNvSpPr>
            <a:spLocks noGrp="1"/>
          </p:cNvSpPr>
          <p:nvPr>
            <p:ph type="body" idx="1"/>
          </p:nvPr>
        </p:nvSpPr>
        <p:spPr>
          <a:xfrm>
            <a:off x="228600" y="5334000"/>
            <a:ext cx="8686800" cy="1371600"/>
          </a:xfrm>
        </p:spPr>
        <p:txBody>
          <a:bodyPr>
            <a:normAutofit fontScale="62500" lnSpcReduction="20000"/>
          </a:bodyPr>
          <a:lstStyle/>
          <a:p>
            <a:pPr lvl="1">
              <a:buFont typeface="Wingdings" pitchFamily="2" charset="2"/>
              <a:buChar char="Ø"/>
            </a:pPr>
            <a:r>
              <a:rPr lang="en-US" sz="2400" dirty="0" smtClean="0">
                <a:solidFill>
                  <a:srgbClr val="FF0000"/>
                </a:solidFill>
                <a:latin typeface="Times New Roman" pitchFamily="18" charset="0"/>
                <a:cs typeface="Times New Roman" pitchFamily="18" charset="0"/>
              </a:rPr>
              <a:t>In the simple Keynesian National Income model:</a:t>
            </a:r>
          </a:p>
          <a:p>
            <a:r>
              <a:rPr lang="en-US" dirty="0" smtClean="0">
                <a:solidFill>
                  <a:srgbClr val="FF0000"/>
                </a:solidFill>
                <a:latin typeface="Times New Roman" pitchFamily="18" charset="0"/>
                <a:cs typeface="Times New Roman" pitchFamily="18" charset="0"/>
              </a:rPr>
              <a:t>			</a:t>
            </a:r>
            <a:r>
              <a:rPr lang="en-US" i="1" dirty="0" smtClean="0">
                <a:solidFill>
                  <a:srgbClr val="FF0000"/>
                </a:solidFill>
                <a:latin typeface="Times New Roman" pitchFamily="18" charset="0"/>
                <a:cs typeface="Times New Roman" pitchFamily="18" charset="0"/>
              </a:rPr>
              <a:t>Y</a:t>
            </a:r>
            <a:r>
              <a:rPr lang="en-US" dirty="0" smtClean="0">
                <a:solidFill>
                  <a:srgbClr val="FF0000"/>
                </a:solidFill>
                <a:latin typeface="Times New Roman" pitchFamily="18" charset="0"/>
                <a:cs typeface="Times New Roman" pitchFamily="18" charset="0"/>
              </a:rPr>
              <a:t>= </a:t>
            </a:r>
            <a:r>
              <a:rPr lang="en-US" i="1" dirty="0" smtClean="0">
                <a:solidFill>
                  <a:srgbClr val="FF0000"/>
                </a:solidFill>
                <a:latin typeface="Times New Roman" pitchFamily="18" charset="0"/>
                <a:cs typeface="Times New Roman" pitchFamily="18" charset="0"/>
              </a:rPr>
              <a:t>C </a:t>
            </a:r>
            <a:r>
              <a:rPr lang="en-US" dirty="0" smtClean="0">
                <a:solidFill>
                  <a:srgbClr val="FF0000"/>
                </a:solidFill>
                <a:latin typeface="Times New Roman" pitchFamily="18" charset="0"/>
                <a:cs typeface="Times New Roman" pitchFamily="18" charset="0"/>
              </a:rPr>
              <a:t>+ </a:t>
            </a:r>
            <a:r>
              <a:rPr lang="en-US" i="1" dirty="0" smtClean="0">
                <a:solidFill>
                  <a:srgbClr val="FF0000"/>
                </a:solidFill>
                <a:latin typeface="Times New Roman" pitchFamily="18" charset="0"/>
                <a:cs typeface="Times New Roman" pitchFamily="18" charset="0"/>
              </a:rPr>
              <a:t>Io</a:t>
            </a:r>
            <a:r>
              <a:rPr lang="en-US" dirty="0" smtClean="0">
                <a:solidFill>
                  <a:srgbClr val="FF0000"/>
                </a:solidFill>
                <a:latin typeface="Times New Roman" pitchFamily="18" charset="0"/>
                <a:cs typeface="Times New Roman" pitchFamily="18" charset="0"/>
              </a:rPr>
              <a:t> + </a:t>
            </a:r>
            <a:r>
              <a:rPr lang="en-US" i="1" dirty="0" smtClean="0">
                <a:solidFill>
                  <a:srgbClr val="FF0000"/>
                </a:solidFill>
                <a:latin typeface="Times New Roman" pitchFamily="18" charset="0"/>
                <a:cs typeface="Times New Roman" pitchFamily="18" charset="0"/>
              </a:rPr>
              <a:t>Go</a:t>
            </a:r>
          </a:p>
          <a:p>
            <a:r>
              <a:rPr lang="en-US" dirty="0" smtClean="0">
                <a:solidFill>
                  <a:srgbClr val="FF0000"/>
                </a:solidFill>
                <a:latin typeface="Times New Roman" pitchFamily="18" charset="0"/>
                <a:cs typeface="Times New Roman" pitchFamily="18" charset="0"/>
              </a:rPr>
              <a:t>			</a:t>
            </a:r>
            <a:r>
              <a:rPr lang="en-US" i="1" dirty="0" smtClean="0">
                <a:solidFill>
                  <a:srgbClr val="FF0000"/>
                </a:solidFill>
                <a:latin typeface="Times New Roman" pitchFamily="18" charset="0"/>
                <a:cs typeface="Times New Roman" pitchFamily="18" charset="0"/>
              </a:rPr>
              <a:t>C</a:t>
            </a:r>
            <a:r>
              <a:rPr lang="en-US" dirty="0" smtClean="0">
                <a:solidFill>
                  <a:srgbClr val="FF0000"/>
                </a:solidFill>
                <a:latin typeface="Times New Roman" pitchFamily="18" charset="0"/>
                <a:cs typeface="Times New Roman" pitchFamily="18" charset="0"/>
              </a:rPr>
              <a:t> = </a:t>
            </a:r>
            <a:r>
              <a:rPr lang="en-US" i="1" dirty="0" smtClean="0">
                <a:solidFill>
                  <a:srgbClr val="FF0000"/>
                </a:solidFill>
                <a:latin typeface="Times New Roman" pitchFamily="18" charset="0"/>
                <a:cs typeface="Times New Roman" pitchFamily="18" charset="0"/>
              </a:rPr>
              <a:t>a</a:t>
            </a:r>
            <a:r>
              <a:rPr lang="en-US" dirty="0" smtClean="0">
                <a:solidFill>
                  <a:srgbClr val="FF0000"/>
                </a:solidFill>
                <a:latin typeface="Times New Roman" pitchFamily="18" charset="0"/>
                <a:cs typeface="Times New Roman" pitchFamily="18" charset="0"/>
              </a:rPr>
              <a:t> + </a:t>
            </a:r>
            <a:r>
              <a:rPr lang="en-US" i="1" dirty="0" smtClean="0">
                <a:solidFill>
                  <a:srgbClr val="FF0000"/>
                </a:solidFill>
                <a:latin typeface="Times New Roman" pitchFamily="18" charset="0"/>
                <a:cs typeface="Times New Roman" pitchFamily="18" charset="0"/>
              </a:rPr>
              <a:t>bY</a:t>
            </a:r>
          </a:p>
          <a:p>
            <a:pPr>
              <a:buFont typeface="Wingdings" pitchFamily="2" charset="2"/>
              <a:buChar char="Ø"/>
            </a:pPr>
            <a:r>
              <a:rPr lang="en-US" i="1" dirty="0" smtClean="0">
                <a:solidFill>
                  <a:srgbClr val="FF0000"/>
                </a:solidFill>
                <a:latin typeface="Times New Roman" pitchFamily="18" charset="0"/>
                <a:cs typeface="Times New Roman" pitchFamily="18" charset="0"/>
              </a:rPr>
              <a:t>Y</a:t>
            </a:r>
            <a:r>
              <a:rPr lang="en-US" dirty="0" smtClean="0">
                <a:solidFill>
                  <a:srgbClr val="FF0000"/>
                </a:solidFill>
                <a:latin typeface="Times New Roman" pitchFamily="18" charset="0"/>
                <a:cs typeface="Times New Roman" pitchFamily="18" charset="0"/>
              </a:rPr>
              <a:t>  &amp; </a:t>
            </a:r>
            <a:r>
              <a:rPr lang="en-US" i="1" dirty="0" smtClean="0">
                <a:solidFill>
                  <a:srgbClr val="FF0000"/>
                </a:solidFill>
                <a:latin typeface="Times New Roman" pitchFamily="18" charset="0"/>
                <a:cs typeface="Times New Roman" pitchFamily="18" charset="0"/>
              </a:rPr>
              <a:t>C</a:t>
            </a:r>
            <a:r>
              <a:rPr lang="en-US" dirty="0" smtClean="0">
                <a:solidFill>
                  <a:srgbClr val="FF0000"/>
                </a:solidFill>
                <a:latin typeface="Times New Roman" pitchFamily="18" charset="0"/>
                <a:cs typeface="Times New Roman" pitchFamily="18" charset="0"/>
              </a:rPr>
              <a:t> stand for endogenous variables, national income and consumption expenditure respectively</a:t>
            </a:r>
          </a:p>
          <a:p>
            <a:pPr>
              <a:buFont typeface="Wingdings" pitchFamily="2" charset="2"/>
              <a:buChar char="Ø"/>
            </a:pPr>
            <a:r>
              <a:rPr lang="en-US" dirty="0" smtClean="0">
                <a:solidFill>
                  <a:srgbClr val="FF0000"/>
                </a:solidFill>
                <a:latin typeface="Times New Roman" pitchFamily="18" charset="0"/>
                <a:cs typeface="Times New Roman" pitchFamily="18" charset="0"/>
              </a:rPr>
              <a:t>  </a:t>
            </a:r>
            <a:r>
              <a:rPr lang="en-US" i="1" dirty="0" smtClean="0">
                <a:solidFill>
                  <a:srgbClr val="FF0000"/>
                </a:solidFill>
                <a:latin typeface="Times New Roman" pitchFamily="18" charset="0"/>
                <a:cs typeface="Times New Roman" pitchFamily="18" charset="0"/>
              </a:rPr>
              <a:t>Io</a:t>
            </a:r>
            <a:r>
              <a:rPr lang="en-US" dirty="0" smtClean="0">
                <a:solidFill>
                  <a:srgbClr val="FF0000"/>
                </a:solidFill>
                <a:latin typeface="Times New Roman" pitchFamily="18" charset="0"/>
                <a:cs typeface="Times New Roman" pitchFamily="18" charset="0"/>
              </a:rPr>
              <a:t> &amp; Go represent exogenously determined investment and government expenditure.</a:t>
            </a:r>
          </a:p>
        </p:txBody>
      </p:sp>
      <p:sp>
        <p:nvSpPr>
          <p:cNvPr id="5" name="Content Placeholder 4"/>
          <p:cNvSpPr>
            <a:spLocks noGrp="1"/>
          </p:cNvSpPr>
          <p:nvPr>
            <p:ph sz="quarter" idx="2"/>
          </p:nvPr>
        </p:nvSpPr>
        <p:spPr>
          <a:xfrm>
            <a:off x="304800" y="838200"/>
            <a:ext cx="4192588" cy="4547857"/>
          </a:xfrm>
        </p:spPr>
        <p:txBody>
          <a:bodyPr>
            <a:normAutofit/>
          </a:bodyPr>
          <a:lstStyle/>
          <a:p>
            <a:pPr marL="457200" indent="-457200">
              <a:buFont typeface="Wingdings" pitchFamily="2" charset="2"/>
              <a:buChar char="Ø"/>
            </a:pPr>
            <a:r>
              <a:rPr lang="en-US" sz="2000" dirty="0" smtClean="0">
                <a:solidFill>
                  <a:srgbClr val="00B050"/>
                </a:solidFill>
                <a:latin typeface="Times New Roman" pitchFamily="18" charset="0"/>
                <a:cs typeface="Times New Roman" pitchFamily="18" charset="0"/>
              </a:rPr>
              <a:t>Endogenous variables are those variables which are to be explained within the system under consideration.</a:t>
            </a:r>
          </a:p>
          <a:p>
            <a:pPr marL="457200" indent="-457200">
              <a:buFont typeface="Wingdings" pitchFamily="2" charset="2"/>
              <a:buChar char="Ø"/>
            </a:pPr>
            <a:r>
              <a:rPr lang="en-US" sz="2000" dirty="0" smtClean="0">
                <a:solidFill>
                  <a:srgbClr val="7030A0"/>
                </a:solidFill>
                <a:latin typeface="Times New Roman" pitchFamily="18" charset="0"/>
                <a:cs typeface="Times New Roman" pitchFamily="18" charset="0"/>
              </a:rPr>
              <a:t>Endogenous variables are internal to the system and constitute an integral part of the system or model. </a:t>
            </a:r>
          </a:p>
          <a:p>
            <a:pPr marL="457200" indent="-457200">
              <a:buFont typeface="Wingdings" pitchFamily="2" charset="2"/>
              <a:buChar char="Ø"/>
            </a:pPr>
            <a:r>
              <a:rPr lang="en-US" sz="2000" dirty="0" smtClean="0">
                <a:solidFill>
                  <a:schemeClr val="accent2"/>
                </a:solidFill>
                <a:latin typeface="Times New Roman" pitchFamily="18" charset="0"/>
                <a:cs typeface="Times New Roman" pitchFamily="18" charset="0"/>
              </a:rPr>
              <a:t>This variables are required to be predicted.</a:t>
            </a:r>
          </a:p>
          <a:p>
            <a:pPr marL="457200" indent="-457200">
              <a:buFont typeface="Wingdings" pitchFamily="2" charset="2"/>
              <a:buChar char="Ø"/>
            </a:pPr>
            <a:r>
              <a:rPr lang="en-US" sz="2000" dirty="0" smtClean="0">
                <a:latin typeface="Times New Roman" pitchFamily="18" charset="0"/>
                <a:cs typeface="Times New Roman" pitchFamily="18" charset="0"/>
              </a:rPr>
              <a:t>In econometric work, these are variables like price, quantity bought and sold and interest rate, etc.</a:t>
            </a:r>
          </a:p>
          <a:p>
            <a:pPr>
              <a:buNone/>
            </a:pPr>
            <a:endParaRPr lang="en-IN" sz="2000" dirty="0">
              <a:latin typeface="Times New Roman" pitchFamily="18" charset="0"/>
              <a:cs typeface="Times New Roman" pitchFamily="18" charset="0"/>
            </a:endParaRPr>
          </a:p>
        </p:txBody>
      </p:sp>
      <p:sp>
        <p:nvSpPr>
          <p:cNvPr id="6" name="Content Placeholder 5"/>
          <p:cNvSpPr>
            <a:spLocks noGrp="1"/>
          </p:cNvSpPr>
          <p:nvPr>
            <p:ph sz="quarter" idx="4"/>
          </p:nvPr>
        </p:nvSpPr>
        <p:spPr>
          <a:xfrm>
            <a:off x="4645025" y="838200"/>
            <a:ext cx="4194175" cy="4547857"/>
          </a:xfrm>
        </p:spPr>
        <p:txBody>
          <a:bodyPr>
            <a:normAutofit/>
          </a:bodyPr>
          <a:lstStyle/>
          <a:p>
            <a:pPr>
              <a:buFont typeface="Wingdings" pitchFamily="2" charset="2"/>
              <a:buChar char="Ø"/>
            </a:pPr>
            <a:r>
              <a:rPr lang="en-US" sz="2000" dirty="0" smtClean="0">
                <a:solidFill>
                  <a:srgbClr val="00B050"/>
                </a:solidFill>
                <a:latin typeface="Times New Roman" pitchFamily="18" charset="0"/>
                <a:cs typeface="Times New Roman" pitchFamily="18" charset="0"/>
              </a:rPr>
              <a:t>Exogenous variables are those variables which are not to be determine by our system.</a:t>
            </a:r>
          </a:p>
          <a:p>
            <a:pPr>
              <a:buNone/>
            </a:pPr>
            <a:endParaRPr lang="en-US" sz="2000" dirty="0" smtClean="0">
              <a:solidFill>
                <a:srgbClr val="00B050"/>
              </a:solidFill>
              <a:latin typeface="Times New Roman" pitchFamily="18" charset="0"/>
              <a:cs typeface="Times New Roman" pitchFamily="18" charset="0"/>
            </a:endParaRPr>
          </a:p>
          <a:p>
            <a:pPr>
              <a:buFont typeface="Wingdings" pitchFamily="2" charset="2"/>
              <a:buChar char="Ø"/>
            </a:pPr>
            <a:r>
              <a:rPr lang="en-US" sz="2000" dirty="0" smtClean="0">
                <a:solidFill>
                  <a:srgbClr val="7030A0"/>
                </a:solidFill>
                <a:latin typeface="Times New Roman" pitchFamily="18" charset="0"/>
                <a:cs typeface="Times New Roman" pitchFamily="18" charset="0"/>
              </a:rPr>
              <a:t>Exogenous variables are external to the system.</a:t>
            </a:r>
          </a:p>
          <a:p>
            <a:pPr>
              <a:buFont typeface="Wingdings" pitchFamily="2" charset="2"/>
              <a:buChar char="Ø"/>
            </a:pPr>
            <a:endParaRPr lang="en-US" sz="2000" dirty="0" smtClean="0">
              <a:solidFill>
                <a:srgbClr val="7030A0"/>
              </a:solidFill>
              <a:latin typeface="Times New Roman" pitchFamily="18" charset="0"/>
              <a:cs typeface="Times New Roman" pitchFamily="18" charset="0"/>
            </a:endParaRPr>
          </a:p>
          <a:p>
            <a:pPr>
              <a:buNone/>
            </a:pPr>
            <a:r>
              <a:rPr lang="en-US" sz="2000" dirty="0" smtClean="0">
                <a:solidFill>
                  <a:srgbClr val="7030A0"/>
                </a:solidFill>
                <a:latin typeface="Times New Roman" pitchFamily="18" charset="0"/>
                <a:cs typeface="Times New Roman" pitchFamily="18" charset="0"/>
              </a:rPr>
              <a:t> </a:t>
            </a:r>
          </a:p>
          <a:p>
            <a:pPr>
              <a:buFont typeface="Wingdings" pitchFamily="2" charset="2"/>
              <a:buChar char="Ø"/>
            </a:pPr>
            <a:r>
              <a:rPr lang="en-US" sz="2000" dirty="0" smtClean="0">
                <a:solidFill>
                  <a:schemeClr val="accent2">
                    <a:lumMod val="75000"/>
                  </a:schemeClr>
                </a:solidFill>
                <a:latin typeface="Times New Roman" pitchFamily="18" charset="0"/>
                <a:cs typeface="Times New Roman" pitchFamily="18" charset="0"/>
              </a:rPr>
              <a:t>They are predetermined or exogenous.</a:t>
            </a:r>
          </a:p>
          <a:p>
            <a:pPr>
              <a:buFont typeface="Wingdings" pitchFamily="2" charset="2"/>
              <a:buChar char="Ø"/>
            </a:pPr>
            <a:r>
              <a:rPr lang="en-US" sz="2000" dirty="0" smtClean="0">
                <a:latin typeface="Times New Roman" pitchFamily="18" charset="0"/>
                <a:cs typeface="Times New Roman" pitchFamily="18" charset="0"/>
              </a:rPr>
              <a:t>These variables are, for instance, time, whether, population , etc.</a:t>
            </a:r>
          </a:p>
          <a:p>
            <a:pPr>
              <a:buNone/>
            </a:pPr>
            <a:endParaRPr lang="en-IN"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473891"/>
          </a:xfrm>
        </p:spPr>
        <p:txBody>
          <a:bodyPr/>
          <a:lstStyle/>
          <a:p>
            <a:pPr>
              <a:buNone/>
            </a:pPr>
            <a:r>
              <a:rPr lang="en-US" dirty="0" smtClean="0"/>
              <a:t> </a:t>
            </a:r>
          </a:p>
          <a:p>
            <a:pPr>
              <a:buNone/>
            </a:pPr>
            <a:endParaRPr lang="en-US" dirty="0" smtClean="0"/>
          </a:p>
          <a:p>
            <a:pPr>
              <a:buNone/>
            </a:pPr>
            <a:r>
              <a:rPr lang="en-US" sz="4800" b="1" i="1" dirty="0" smtClean="0"/>
              <a:t>		</a:t>
            </a:r>
          </a:p>
          <a:p>
            <a:pPr>
              <a:buNone/>
            </a:pPr>
            <a:r>
              <a:rPr lang="en-US" sz="4800" b="1" i="1" dirty="0" smtClean="0"/>
              <a:t>			</a:t>
            </a:r>
            <a:r>
              <a:rPr lang="en-US" sz="4800" b="1" dirty="0" smtClean="0"/>
              <a:t>The End</a:t>
            </a:r>
          </a:p>
          <a:p>
            <a:pPr>
              <a:buNone/>
            </a:pPr>
            <a:r>
              <a:rPr lang="en-US" sz="4800" b="1" dirty="0" smtClean="0"/>
              <a:t>				Thank You</a:t>
            </a:r>
            <a:endParaRPr lang="en-US" sz="4800" b="1" dirty="0"/>
          </a:p>
        </p:txBody>
      </p:sp>
    </p:spTree>
  </p:cSld>
  <p:clrMapOvr>
    <a:masterClrMapping/>
  </p:clrMapOvr>
  <p:transition spd="slow">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1410</TotalTime>
  <Words>517</Words>
  <Application>Microsoft Office PowerPoint</Application>
  <PresentationFormat>On-screen Show (4:3)</PresentationFormat>
  <Paragraphs>72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Slide 1</vt:lpstr>
      <vt:lpstr>VARIABLES</vt:lpstr>
      <vt:lpstr>  DEPENDENT AND INDEPENDENT VARIABLES </vt:lpstr>
      <vt:lpstr>Continued....</vt:lpstr>
      <vt:lpstr>Endogenous and exogenous variables</vt:lpstr>
      <vt:lpstr>Continued….</vt:lpstr>
      <vt:lpstr>Comparison between endogenous and exogenous variables</vt:lpstr>
      <vt:lpstr>Slide 8</vt:lpstr>
    </vt:vector>
  </TitlesOfParts>
  <Company>MICRO-TECH POINT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 Study on the Changing pattern of Climatic factors and its effects on the Agricultural Production in Assam  </dc:title>
  <dc:creator>MICRO-TECH POINT</dc:creator>
  <cp:lastModifiedBy>Gwmwthao</cp:lastModifiedBy>
  <cp:revision>157</cp:revision>
  <dcterms:created xsi:type="dcterms:W3CDTF">2015-09-25T13:03:40Z</dcterms:created>
  <dcterms:modified xsi:type="dcterms:W3CDTF">2023-08-18T06:57:11Z</dcterms:modified>
</cp:coreProperties>
</file>