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9" r:id="rId5"/>
    <p:sldId id="258"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1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BEAC9F-3B70-4288-861D-73A854D222B3}" type="datetimeFigureOut">
              <a:rPr lang="en-US" smtClean="0"/>
              <a:pPr/>
              <a:t>10/14/2023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0AEACD-100D-4ED5-83BE-97E12755E30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EAC9F-3B70-4288-861D-73A854D222B3}" type="datetimeFigureOut">
              <a:rPr lang="en-US" smtClean="0"/>
              <a:pPr/>
              <a:t>10/14/2023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0AEACD-100D-4ED5-83BE-97E12755E30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143000"/>
          </a:xfrm>
        </p:spPr>
        <p:txBody>
          <a:bodyPr>
            <a:normAutofit fontScale="90000"/>
          </a:bodyPr>
          <a:lstStyle/>
          <a:p>
            <a:r>
              <a:rPr lang="en-US" sz="6000" dirty="0" smtClean="0"/>
              <a:t>“BAD FAITH”</a:t>
            </a:r>
            <a:br>
              <a:rPr lang="en-US" sz="6000" dirty="0" smtClean="0"/>
            </a:br>
            <a:r>
              <a:rPr lang="en-US" sz="4000" dirty="0" smtClean="0"/>
              <a:t>of</a:t>
            </a:r>
            <a:r>
              <a:rPr lang="en-US" dirty="0" smtClean="0"/>
              <a:t/>
            </a:r>
            <a:br>
              <a:rPr lang="en-US" dirty="0" smtClean="0"/>
            </a:br>
            <a:r>
              <a:rPr lang="en-US" dirty="0" smtClean="0"/>
              <a:t>Jean-Paul Sartre</a:t>
            </a:r>
            <a:endParaRPr lang="en-US" dirty="0"/>
          </a:p>
        </p:txBody>
      </p:sp>
      <p:sp>
        <p:nvSpPr>
          <p:cNvPr id="3" name="Subtitle 2"/>
          <p:cNvSpPr>
            <a:spLocks noGrp="1"/>
          </p:cNvSpPr>
          <p:nvPr>
            <p:ph type="subTitle" idx="1"/>
          </p:nvPr>
        </p:nvSpPr>
        <p:spPr>
          <a:xfrm>
            <a:off x="3429000" y="3505200"/>
            <a:ext cx="3886200" cy="2133600"/>
          </a:xfrm>
        </p:spPr>
        <p:txBody>
          <a:bodyPr>
            <a:normAutofit/>
          </a:bodyPr>
          <a:lstStyle/>
          <a:p>
            <a:r>
              <a:rPr lang="en-US" sz="2000" dirty="0" smtClean="0">
                <a:solidFill>
                  <a:srgbClr val="7030A0"/>
                </a:solidFill>
              </a:rPr>
              <a:t>Prepared by</a:t>
            </a:r>
          </a:p>
          <a:p>
            <a:r>
              <a:rPr lang="en-US" sz="2000" dirty="0" err="1" smtClean="0">
                <a:solidFill>
                  <a:srgbClr val="7030A0"/>
                </a:solidFill>
              </a:rPr>
              <a:t>Probin</a:t>
            </a:r>
            <a:r>
              <a:rPr lang="en-US" sz="2000" dirty="0" smtClean="0">
                <a:solidFill>
                  <a:srgbClr val="7030A0"/>
                </a:solidFill>
              </a:rPr>
              <a:t> </a:t>
            </a:r>
            <a:r>
              <a:rPr lang="en-US" sz="2000" dirty="0" err="1" smtClean="0">
                <a:solidFill>
                  <a:srgbClr val="7030A0"/>
                </a:solidFill>
              </a:rPr>
              <a:t>Narzary</a:t>
            </a:r>
            <a:endParaRPr lang="en-US" sz="2000" dirty="0" smtClean="0">
              <a:solidFill>
                <a:srgbClr val="7030A0"/>
              </a:solidFill>
            </a:endParaRPr>
          </a:p>
          <a:p>
            <a:r>
              <a:rPr lang="en-US" sz="2000" dirty="0" smtClean="0">
                <a:solidFill>
                  <a:srgbClr val="7030A0"/>
                </a:solidFill>
              </a:rPr>
              <a:t>Asst. Prof., Dept. of Philosophy</a:t>
            </a:r>
          </a:p>
          <a:p>
            <a:r>
              <a:rPr lang="en-US" sz="2000" dirty="0" err="1" smtClean="0">
                <a:solidFill>
                  <a:srgbClr val="7030A0"/>
                </a:solidFill>
              </a:rPr>
              <a:t>Bengtol</a:t>
            </a:r>
            <a:r>
              <a:rPr lang="en-US" sz="2000" dirty="0" smtClean="0">
                <a:solidFill>
                  <a:srgbClr val="7030A0"/>
                </a:solidFill>
              </a:rPr>
              <a:t> College, </a:t>
            </a:r>
            <a:r>
              <a:rPr lang="en-US" sz="2000" dirty="0" err="1" smtClean="0">
                <a:solidFill>
                  <a:srgbClr val="7030A0"/>
                </a:solidFill>
              </a:rPr>
              <a:t>Bengtol</a:t>
            </a:r>
            <a:endParaRPr lang="en-US" sz="2000" dirty="0" smtClean="0">
              <a:solidFill>
                <a:srgbClr val="7030A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533400"/>
            <a:ext cx="7772400" cy="1143000"/>
          </a:xfrm>
        </p:spPr>
        <p:txBody>
          <a:bodyPr>
            <a:normAutofit fontScale="90000"/>
          </a:bodyPr>
          <a:lstStyle/>
          <a:p>
            <a:r>
              <a:rPr lang="en-US" sz="6000" dirty="0" smtClean="0"/>
              <a:t>“BAD FAITH”</a:t>
            </a:r>
            <a:br>
              <a:rPr lang="en-US" sz="6000" dirty="0" smtClean="0"/>
            </a:br>
            <a:r>
              <a:rPr lang="en-US" sz="4000" dirty="0" smtClean="0"/>
              <a:t>of</a:t>
            </a:r>
            <a:r>
              <a:rPr lang="en-US" dirty="0" smtClean="0"/>
              <a:t/>
            </a:r>
            <a:br>
              <a:rPr lang="en-US" dirty="0" smtClean="0"/>
            </a:br>
            <a:r>
              <a:rPr lang="en-US" dirty="0" smtClean="0"/>
              <a:t>Jean-Paul Sartre</a:t>
            </a:r>
            <a:endParaRPr lang="en-US" dirty="0"/>
          </a:p>
        </p:txBody>
      </p:sp>
      <p:sp>
        <p:nvSpPr>
          <p:cNvPr id="3" name="Subtitle 2"/>
          <p:cNvSpPr>
            <a:spLocks noGrp="1"/>
          </p:cNvSpPr>
          <p:nvPr>
            <p:ph type="subTitle" idx="1"/>
          </p:nvPr>
        </p:nvSpPr>
        <p:spPr>
          <a:xfrm>
            <a:off x="381000" y="2286000"/>
            <a:ext cx="8458200" cy="4267200"/>
          </a:xfrm>
        </p:spPr>
        <p:txBody>
          <a:bodyPr>
            <a:normAutofit lnSpcReduction="10000"/>
          </a:bodyPr>
          <a:lstStyle/>
          <a:p>
            <a:r>
              <a:rPr lang="en-US" dirty="0" smtClean="0">
                <a:solidFill>
                  <a:schemeClr val="tx1"/>
                </a:solidFill>
              </a:rPr>
              <a:t>Sartre’s existentialism is a theory of </a:t>
            </a:r>
            <a:r>
              <a:rPr lang="en-US" i="1" dirty="0" smtClean="0">
                <a:solidFill>
                  <a:schemeClr val="tx1"/>
                </a:solidFill>
              </a:rPr>
              <a:t>Human Freedom.</a:t>
            </a:r>
          </a:p>
          <a:p>
            <a:r>
              <a:rPr lang="en-US" dirty="0" smtClean="0">
                <a:solidFill>
                  <a:schemeClr val="tx1"/>
                </a:solidFill>
              </a:rPr>
              <a:t>Sartre made clear that freedom is necessary for man to succeed in life.</a:t>
            </a:r>
          </a:p>
          <a:p>
            <a:r>
              <a:rPr lang="en-US" dirty="0" smtClean="0">
                <a:solidFill>
                  <a:schemeClr val="tx1"/>
                </a:solidFill>
              </a:rPr>
              <a:t>Our actions comes from ourselves and we are ultimately responsible for our actions.</a:t>
            </a:r>
          </a:p>
          <a:p>
            <a:r>
              <a:rPr lang="en-US" dirty="0" smtClean="0">
                <a:solidFill>
                  <a:schemeClr val="tx1"/>
                </a:solidFill>
              </a:rPr>
              <a:t>For Sartre any attempt to skip from responsibility is </a:t>
            </a:r>
            <a:r>
              <a:rPr lang="en-US" i="1" u="sng" dirty="0" smtClean="0">
                <a:solidFill>
                  <a:schemeClr val="tx1"/>
                </a:solidFill>
              </a:rPr>
              <a:t>bad faith.</a:t>
            </a:r>
            <a:r>
              <a:rPr lang="en-US" i="1" u="sng" dirty="0" smtClean="0"/>
              <a:t> </a:t>
            </a:r>
          </a:p>
          <a:p>
            <a:endParaRPr lang="en-US" i="1" u="sng" dirty="0" smtClean="0"/>
          </a:p>
          <a:p>
            <a:endParaRPr lang="en-US" dirty="0" smtClean="0"/>
          </a:p>
          <a:p>
            <a:endParaRPr lang="en-US" i="1" u="sng" dirty="0"/>
          </a:p>
          <a:p>
            <a:endParaRPr lang="en-US" i="1" u="sng" dirty="0" smtClean="0"/>
          </a:p>
          <a:p>
            <a:endParaRPr lang="en-US" i="1" u="sng" dirty="0"/>
          </a:p>
        </p:txBody>
      </p:sp>
    </p:spTree>
    <p:extLst>
      <p:ext uri="{BB962C8B-B14F-4D97-AF65-F5344CB8AC3E}">
        <p14:creationId xmlns:p14="http://schemas.microsoft.com/office/powerpoint/2010/main" val="34465314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endParaRPr lang="en-US" dirty="0"/>
          </a:p>
        </p:txBody>
      </p:sp>
      <p:sp>
        <p:nvSpPr>
          <p:cNvPr id="3" name="Content Placeholder 2"/>
          <p:cNvSpPr>
            <a:spLocks noGrp="1"/>
          </p:cNvSpPr>
          <p:nvPr>
            <p:ph idx="1"/>
          </p:nvPr>
        </p:nvSpPr>
        <p:spPr>
          <a:xfrm>
            <a:off x="457200" y="304800"/>
            <a:ext cx="8229600" cy="6096000"/>
          </a:xfrm>
        </p:spPr>
        <p:txBody>
          <a:bodyPr>
            <a:normAutofit fontScale="85000" lnSpcReduction="10000"/>
          </a:bodyPr>
          <a:lstStyle/>
          <a:p>
            <a:r>
              <a:rPr lang="en-US" sz="3600" dirty="0" smtClean="0"/>
              <a:t>There is no meaning or purpose of lives other than what our freedom creates.</a:t>
            </a:r>
          </a:p>
          <a:p>
            <a:r>
              <a:rPr lang="en-US" sz="3600" dirty="0" smtClean="0"/>
              <a:t>The responsibility of building one’s future is in one’s hands.</a:t>
            </a:r>
          </a:p>
          <a:p>
            <a:r>
              <a:rPr lang="en-US" sz="3600" dirty="0" smtClean="0"/>
              <a:t>Therefore, we must rely on our own resources.  </a:t>
            </a:r>
          </a:p>
          <a:p>
            <a:r>
              <a:rPr lang="en-US" sz="3600" dirty="0" smtClean="0"/>
              <a:t>But the future is uncertain so one has no escape from anxiety and despair.</a:t>
            </a:r>
          </a:p>
          <a:p>
            <a:r>
              <a:rPr lang="en-US" sz="3600" dirty="0" smtClean="0"/>
              <a:t>Sartre’s existentialism does not aim at plunging us into despair: its final goal is to prepare us through anguish abandonment and despair for a genuine life.</a:t>
            </a:r>
          </a:p>
          <a:p>
            <a:r>
              <a:rPr lang="en-US" sz="3600" dirty="0" smtClean="0"/>
              <a:t>So basically it concerned with the human condition as a complete form of choice.</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Instead of doing that-</a:t>
            </a:r>
            <a:endParaRPr lang="en-US" dirty="0"/>
          </a:p>
        </p:txBody>
      </p:sp>
      <p:sp>
        <p:nvSpPr>
          <p:cNvPr id="3" name="Content Placeholder 2"/>
          <p:cNvSpPr>
            <a:spLocks noGrp="1"/>
          </p:cNvSpPr>
          <p:nvPr>
            <p:ph idx="1"/>
          </p:nvPr>
        </p:nvSpPr>
        <p:spPr>
          <a:xfrm>
            <a:off x="228600" y="1295400"/>
            <a:ext cx="8763000" cy="5105400"/>
          </a:xfrm>
        </p:spPr>
        <p:txBody>
          <a:bodyPr>
            <a:normAutofit/>
          </a:bodyPr>
          <a:lstStyle/>
          <a:p>
            <a:r>
              <a:rPr lang="en-US" dirty="0" smtClean="0"/>
              <a:t>People</a:t>
            </a:r>
            <a:r>
              <a:rPr lang="en-US" i="1" dirty="0" smtClean="0"/>
              <a:t> </a:t>
            </a:r>
            <a:r>
              <a:rPr lang="en-US" dirty="0" smtClean="0"/>
              <a:t>try</a:t>
            </a:r>
            <a:r>
              <a:rPr lang="en-US" i="1" dirty="0" smtClean="0"/>
              <a:t> </a:t>
            </a:r>
            <a:r>
              <a:rPr lang="en-US" dirty="0" smtClean="0"/>
              <a:t>to</a:t>
            </a:r>
            <a:r>
              <a:rPr lang="en-US" i="1" dirty="0" smtClean="0"/>
              <a:t> </a:t>
            </a:r>
            <a:r>
              <a:rPr lang="en-US" dirty="0" smtClean="0"/>
              <a:t>make other things responsible like- circumstances, God, faith etc. </a:t>
            </a:r>
          </a:p>
          <a:p>
            <a:endParaRPr lang="en-US" dirty="0" smtClean="0"/>
          </a:p>
          <a:p>
            <a:r>
              <a:rPr lang="en-US" dirty="0" smtClean="0"/>
              <a:t>One is in Inauthentic existence, Sartre calls it – Bad Faith.</a:t>
            </a:r>
          </a:p>
          <a:p>
            <a:r>
              <a:rPr lang="en-US" dirty="0" smtClean="0"/>
              <a:t>Procrastination is a type of – Bad Faith</a:t>
            </a:r>
          </a:p>
          <a:p>
            <a:r>
              <a:rPr lang="en-US" dirty="0" smtClean="0"/>
              <a:t>Avoiding the decisions is – Bad Faith</a:t>
            </a:r>
          </a:p>
          <a:p>
            <a:r>
              <a:rPr lang="en-US" dirty="0" smtClean="0"/>
              <a:t>If there is a decision, which is really of a great importance one should not postpone it.</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Sartre talks of two ways of Bad </a:t>
            </a:r>
            <a:r>
              <a:rPr lang="en-US" dirty="0"/>
              <a:t>F</a:t>
            </a:r>
            <a:r>
              <a:rPr lang="en-US" dirty="0" smtClean="0"/>
              <a:t>aith:</a:t>
            </a:r>
            <a:endParaRPr lang="en-US" dirty="0"/>
          </a:p>
        </p:txBody>
      </p:sp>
      <p:sp>
        <p:nvSpPr>
          <p:cNvPr id="3" name="Content Placeholder 2"/>
          <p:cNvSpPr>
            <a:spLocks noGrp="1"/>
          </p:cNvSpPr>
          <p:nvPr>
            <p:ph idx="1"/>
          </p:nvPr>
        </p:nvSpPr>
        <p:spPr>
          <a:xfrm>
            <a:off x="457200" y="1219200"/>
            <a:ext cx="8229600" cy="5410200"/>
          </a:xfrm>
        </p:spPr>
        <p:txBody>
          <a:bodyPr>
            <a:normAutofit lnSpcReduction="10000"/>
          </a:bodyPr>
          <a:lstStyle/>
          <a:p>
            <a:pPr>
              <a:buNone/>
            </a:pPr>
            <a:r>
              <a:rPr lang="en-US" u="sng" dirty="0" smtClean="0"/>
              <a:t>Example: </a:t>
            </a:r>
            <a:r>
              <a:rPr lang="en-US" dirty="0" smtClean="0"/>
              <a:t>1. One is ‘playing the role’. Example of a waiter in a restaurant. </a:t>
            </a:r>
          </a:p>
          <a:p>
            <a:pPr>
              <a:buNone/>
            </a:pPr>
            <a:r>
              <a:rPr lang="en-US" sz="2800" dirty="0" smtClean="0"/>
              <a:t>A Waiter is a café employed for 5-6 hours, with personal outfit or mask of waiter which he is not.</a:t>
            </a:r>
          </a:p>
          <a:p>
            <a:pPr>
              <a:buNone/>
            </a:pPr>
            <a:r>
              <a:rPr lang="en-US" sz="2800" dirty="0" smtClean="0"/>
              <a:t>Water takes his role seriously and forgets that he is a real human beings and a waiter is a part time job.</a:t>
            </a:r>
          </a:p>
          <a:p>
            <a:pPr>
              <a:buNone/>
            </a:pPr>
            <a:r>
              <a:rPr lang="en-US" sz="2800" dirty="0" smtClean="0"/>
              <a:t>He changes his personality and starts playing role of waiter. </a:t>
            </a:r>
          </a:p>
          <a:p>
            <a:pPr>
              <a:buNone/>
            </a:pPr>
            <a:r>
              <a:rPr lang="en-US" sz="2800" dirty="0" smtClean="0"/>
              <a:t>So most of us, assume the role which is assigned to our self by society.</a:t>
            </a:r>
          </a:p>
          <a:p>
            <a:pPr>
              <a:buNone/>
            </a:pPr>
            <a:r>
              <a:rPr lang="en-US" sz="2800" dirty="0" smtClean="0"/>
              <a:t>We become prisoners of image and forget our real being, our creative choices.  </a:t>
            </a:r>
            <a:endParaRPr lang="en-US" sz="2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533400"/>
            <a:ext cx="8229600" cy="5592763"/>
          </a:xfrm>
        </p:spPr>
        <p:txBody>
          <a:bodyPr/>
          <a:lstStyle/>
          <a:p>
            <a:r>
              <a:rPr lang="en-US" u="sng" dirty="0" smtClean="0"/>
              <a:t>Example: 2</a:t>
            </a:r>
            <a:r>
              <a:rPr lang="en-US" dirty="0" smtClean="0"/>
              <a:t>. The second way is “treating oneself as material thing”. </a:t>
            </a:r>
          </a:p>
          <a:p>
            <a:r>
              <a:rPr lang="en-US" dirty="0" smtClean="0"/>
              <a:t>For example- a person have to be a part of swimming competition. That person is aware about the fact that he is not well and suffering from mild fever. Yet he do swimming and while shivering he says that water is extremely cold. This self deception is nothing other than bad faith. The speaker is telling lie to oneself.     </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smtClean="0"/>
              <a:t>Course: Sartre’s Existentialism </a:t>
            </a:r>
            <a:br>
              <a:rPr lang="en-US" dirty="0" smtClean="0"/>
            </a:br>
            <a:r>
              <a:rPr lang="en-US" dirty="0" smtClean="0"/>
              <a:t>Class: BA 5</a:t>
            </a:r>
            <a:r>
              <a:rPr lang="en-US" baseline="30000" dirty="0" smtClean="0"/>
              <a:t>th</a:t>
            </a:r>
            <a:r>
              <a:rPr lang="en-US" dirty="0" smtClean="0"/>
              <a:t> </a:t>
            </a:r>
            <a:r>
              <a:rPr lang="en-US" dirty="0" err="1" smtClean="0"/>
              <a:t>Sem</a:t>
            </a:r>
            <a:r>
              <a:rPr lang="en-US" dirty="0" smtClean="0"/>
              <a:t>’ </a:t>
            </a:r>
            <a:r>
              <a:rPr lang="en-US" dirty="0" err="1" smtClean="0"/>
              <a:t>Honurs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sz="4800" dirty="0" smtClean="0"/>
              <a:t>	</a:t>
            </a:r>
          </a:p>
          <a:p>
            <a:pPr>
              <a:buNone/>
            </a:pPr>
            <a:endParaRPr lang="en-US" sz="4800" dirty="0" smtClean="0"/>
          </a:p>
          <a:p>
            <a:pPr>
              <a:buNone/>
            </a:pPr>
            <a:endParaRPr lang="en-US" sz="3500" dirty="0" smtClean="0"/>
          </a:p>
          <a:p>
            <a:pPr>
              <a:buNone/>
            </a:pPr>
            <a:r>
              <a:rPr lang="en-US" sz="3500" dirty="0" smtClean="0"/>
              <a:t>Prepared by </a:t>
            </a:r>
          </a:p>
          <a:p>
            <a:pPr>
              <a:buNone/>
            </a:pPr>
            <a:r>
              <a:rPr lang="en-US" sz="3500" dirty="0" smtClean="0"/>
              <a:t>	Mr. </a:t>
            </a:r>
            <a:r>
              <a:rPr lang="en-US" sz="3500" dirty="0" err="1" smtClean="0"/>
              <a:t>Probin</a:t>
            </a:r>
            <a:r>
              <a:rPr lang="en-US" sz="3500" dirty="0" smtClean="0"/>
              <a:t> </a:t>
            </a:r>
            <a:r>
              <a:rPr lang="en-US" sz="3500" dirty="0" err="1" smtClean="0"/>
              <a:t>Narzary</a:t>
            </a:r>
            <a:r>
              <a:rPr lang="en-US" sz="3500" dirty="0" smtClean="0"/>
              <a:t>. Asst. Prof. </a:t>
            </a:r>
          </a:p>
          <a:p>
            <a:pPr>
              <a:buNone/>
            </a:pPr>
            <a:r>
              <a:rPr lang="en-US" sz="3500" dirty="0" smtClean="0"/>
              <a:t>	Dept. Philosophy.</a:t>
            </a:r>
          </a:p>
          <a:p>
            <a:pPr>
              <a:buNone/>
            </a:pPr>
            <a:r>
              <a:rPr lang="en-US" sz="3500" dirty="0" smtClean="0"/>
              <a:t>    </a:t>
            </a:r>
            <a:r>
              <a:rPr lang="en-US" sz="3500" dirty="0" err="1" smtClean="0"/>
              <a:t>Bengtol</a:t>
            </a:r>
            <a:r>
              <a:rPr lang="en-US" sz="3500" dirty="0" smtClean="0"/>
              <a:t> College, </a:t>
            </a:r>
            <a:r>
              <a:rPr lang="en-US" sz="3500" dirty="0" err="1" smtClean="0"/>
              <a:t>Bengtol</a:t>
            </a:r>
            <a:r>
              <a:rPr lang="en-US" sz="3500" dirty="0" smtClean="0"/>
              <a:t>. </a:t>
            </a:r>
            <a:r>
              <a:rPr lang="en-US" sz="4800" dirty="0" smtClean="0"/>
              <a:t>		</a:t>
            </a:r>
          </a:p>
          <a:p>
            <a:pPr>
              <a:buNone/>
            </a:pPr>
            <a:r>
              <a:rPr lang="en-US" sz="5400" dirty="0" smtClean="0"/>
              <a:t>				</a:t>
            </a:r>
            <a:endParaRPr lang="en-US" sz="5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TotalTime>
  <Words>428</Words>
  <Application>Microsoft Office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“BAD FAITH” of Jean-Paul Sartre</vt:lpstr>
      <vt:lpstr>“BAD FAITH” of Jean-Paul Sartre</vt:lpstr>
      <vt:lpstr>PowerPoint Presentation</vt:lpstr>
      <vt:lpstr>Instead of doing that-</vt:lpstr>
      <vt:lpstr>Sartre talks of two ways of Bad Faith:</vt:lpstr>
      <vt:lpstr>PowerPoint Presentation</vt:lpstr>
      <vt:lpstr>  Course: Sartre’s Existentialism  Class: BA 5th Sem’ Honurs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HP</dc:creator>
  <cp:lastModifiedBy>Lenovo</cp:lastModifiedBy>
  <cp:revision>31</cp:revision>
  <dcterms:created xsi:type="dcterms:W3CDTF">1980-02-14T02:27:51Z</dcterms:created>
  <dcterms:modified xsi:type="dcterms:W3CDTF">2023-10-13T22:25:09Z</dcterms:modified>
</cp:coreProperties>
</file>