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64EDC-28BB-44CB-A33B-2CE268496115}" type="doc">
      <dgm:prSet loTypeId="urn:microsoft.com/office/officeart/2005/8/layout/venn1" loCatId="relationship" qsTypeId="urn:microsoft.com/office/officeart/2005/8/quickstyle/3d3" qsCatId="3D" csTypeId="urn:microsoft.com/office/officeart/2005/8/colors/accent1_2" csCatId="accent1" phldr="1"/>
      <dgm:spPr/>
      <dgm:t>
        <a:bodyPr/>
        <a:lstStyle/>
        <a:p>
          <a:endParaRPr lang="en-US"/>
        </a:p>
      </dgm:t>
    </dgm:pt>
    <dgm:pt modelId="{80634535-D09C-4389-BFCC-3940DC9BC739}">
      <dgm:prSet/>
      <dgm:spPr/>
      <dgm:t>
        <a:bodyPr/>
        <a:lstStyle/>
        <a:p>
          <a:pPr rtl="0"/>
          <a:r>
            <a:rPr lang="en-US" dirty="0" smtClean="0"/>
            <a:t>Thank you</a:t>
          </a:r>
          <a:endParaRPr lang="en-US" dirty="0"/>
        </a:p>
      </dgm:t>
    </dgm:pt>
    <dgm:pt modelId="{E3216E0D-070E-4E77-85DE-B66B2D13C571}" type="parTrans" cxnId="{CDDC9C29-B4EF-4309-8120-85A5E669248A}">
      <dgm:prSet/>
      <dgm:spPr/>
      <dgm:t>
        <a:bodyPr/>
        <a:lstStyle/>
        <a:p>
          <a:endParaRPr lang="en-US"/>
        </a:p>
      </dgm:t>
    </dgm:pt>
    <dgm:pt modelId="{9F24C5CC-8210-4151-A3A7-9618A6B19E4A}" type="sibTrans" cxnId="{CDDC9C29-B4EF-4309-8120-85A5E669248A}">
      <dgm:prSet/>
      <dgm:spPr/>
      <dgm:t>
        <a:bodyPr/>
        <a:lstStyle/>
        <a:p>
          <a:endParaRPr lang="en-US"/>
        </a:p>
      </dgm:t>
    </dgm:pt>
    <dgm:pt modelId="{2F34182C-ADED-4D0F-8370-0F9E47BB087F}" type="pres">
      <dgm:prSet presAssocID="{EB864EDC-28BB-44CB-A33B-2CE268496115}" presName="compositeShape" presStyleCnt="0">
        <dgm:presLayoutVars>
          <dgm:chMax val="7"/>
          <dgm:dir/>
          <dgm:resizeHandles val="exact"/>
        </dgm:presLayoutVars>
      </dgm:prSet>
      <dgm:spPr/>
      <dgm:t>
        <a:bodyPr/>
        <a:lstStyle/>
        <a:p>
          <a:endParaRPr lang="en-US"/>
        </a:p>
      </dgm:t>
    </dgm:pt>
    <dgm:pt modelId="{AE4797B4-4ECB-4E31-BC8F-70353F7E65D5}" type="pres">
      <dgm:prSet presAssocID="{80634535-D09C-4389-BFCC-3940DC9BC739}" presName="circ1TxSh" presStyleLbl="vennNode1" presStyleIdx="0" presStyleCnt="1" custScaleX="263158"/>
      <dgm:spPr/>
      <dgm:t>
        <a:bodyPr/>
        <a:lstStyle/>
        <a:p>
          <a:endParaRPr lang="en-US"/>
        </a:p>
      </dgm:t>
    </dgm:pt>
  </dgm:ptLst>
  <dgm:cxnLst>
    <dgm:cxn modelId="{CDDC9C29-B4EF-4309-8120-85A5E669248A}" srcId="{EB864EDC-28BB-44CB-A33B-2CE268496115}" destId="{80634535-D09C-4389-BFCC-3940DC9BC739}" srcOrd="0" destOrd="0" parTransId="{E3216E0D-070E-4E77-85DE-B66B2D13C571}" sibTransId="{9F24C5CC-8210-4151-A3A7-9618A6B19E4A}"/>
    <dgm:cxn modelId="{FA8DCBF9-2289-42B6-A55D-7BF66E79A8A5}" type="presOf" srcId="{EB864EDC-28BB-44CB-A33B-2CE268496115}" destId="{2F34182C-ADED-4D0F-8370-0F9E47BB087F}" srcOrd="0" destOrd="0" presId="urn:microsoft.com/office/officeart/2005/8/layout/venn1"/>
    <dgm:cxn modelId="{F4C0F604-676F-443A-B19B-8DDDE9A4C7B1}" type="presOf" srcId="{80634535-D09C-4389-BFCC-3940DC9BC739}" destId="{AE4797B4-4ECB-4E31-BC8F-70353F7E65D5}" srcOrd="0" destOrd="0" presId="urn:microsoft.com/office/officeart/2005/8/layout/venn1"/>
    <dgm:cxn modelId="{F60E3E96-7264-45F7-8CBB-697242E78C00}" type="presParOf" srcId="{2F34182C-ADED-4D0F-8370-0F9E47BB087F}" destId="{AE4797B4-4ECB-4E31-BC8F-70353F7E65D5}"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F443D1-1462-4728-A248-64586B91D05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A1BF65-AAA5-4885-999B-ADB35DA565FC}" type="datetimeFigureOut">
              <a:rPr lang="en-US" smtClean="0"/>
              <a:pPr/>
              <a:t>10/14/2023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F443D1-1462-4728-A248-64586B91D05C}"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1A1BF65-AAA5-4885-999B-ADB35DA565FC}" type="datetimeFigureOut">
              <a:rPr lang="en-US" smtClean="0"/>
              <a:pPr/>
              <a:t>10/14/2023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0F443D1-1462-4728-A248-64586B91D05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Morality" TargetMode="External"/><Relationship Id="rId2" Type="http://schemas.openxmlformats.org/officeDocument/2006/relationships/hyperlink" Target="https://en.wikipedia.org/wiki/Philosophy" TargetMode="External"/><Relationship Id="rId1" Type="http://schemas.openxmlformats.org/officeDocument/2006/relationships/slideLayout" Target="../slideLayouts/slideLayout2.xml"/><Relationship Id="rId4" Type="http://schemas.openxmlformats.org/officeDocument/2006/relationships/hyperlink" Target="https://en.wikipedia.org/wiki/Cultur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1857387"/>
          </a:xfrm>
        </p:spPr>
        <p:txBody>
          <a:bodyPr>
            <a:normAutofit/>
          </a:bodyPr>
          <a:lstStyle/>
          <a:p>
            <a:r>
              <a:rPr lang="en-US" sz="5400" dirty="0" smtClean="0">
                <a:solidFill>
                  <a:srgbClr val="FF0000"/>
                </a:solidFill>
              </a:rPr>
              <a:t>Ethical  Relativism</a:t>
            </a:r>
            <a:endParaRPr lang="en-US" sz="5400" dirty="0">
              <a:solidFill>
                <a:srgbClr val="FF0000"/>
              </a:solidFill>
            </a:endParaRPr>
          </a:p>
        </p:txBody>
      </p:sp>
      <p:sp>
        <p:nvSpPr>
          <p:cNvPr id="3" name="Subtitle 2"/>
          <p:cNvSpPr>
            <a:spLocks noGrp="1"/>
          </p:cNvSpPr>
          <p:nvPr>
            <p:ph type="subTitle" idx="1"/>
          </p:nvPr>
        </p:nvSpPr>
        <p:spPr>
          <a:xfrm>
            <a:off x="722376" y="3685032"/>
            <a:ext cx="7772400" cy="2029984"/>
          </a:xfrm>
        </p:spPr>
        <p:txBody>
          <a:bodyPr>
            <a:normAutofit/>
          </a:bodyPr>
          <a:lstStyle/>
          <a:p>
            <a:r>
              <a:rPr lang="en-US" sz="2400" dirty="0" smtClean="0">
                <a:solidFill>
                  <a:srgbClr val="C00000"/>
                </a:solidFill>
              </a:rPr>
              <a:t>&amp;</a:t>
            </a:r>
          </a:p>
          <a:p>
            <a:pPr algn="ctr"/>
            <a:r>
              <a:rPr lang="en-US" sz="2400" dirty="0" smtClean="0">
                <a:solidFill>
                  <a:srgbClr val="C00000"/>
                </a:solidFill>
              </a:rPr>
              <a:t>Reflective Morality</a:t>
            </a:r>
          </a:p>
          <a:p>
            <a:pPr algn="ctr"/>
            <a:endParaRPr lang="en-US" dirty="0" smtClean="0">
              <a:solidFill>
                <a:srgbClr val="C00000"/>
              </a:solidFill>
            </a:endParaRPr>
          </a:p>
          <a:p>
            <a:endParaRPr lang="en-US" dirty="0" smtClean="0">
              <a:solidFill>
                <a:srgbClr val="C00000"/>
              </a:solidFill>
            </a:endParaRPr>
          </a:p>
          <a:p>
            <a:endParaRPr lang="en-US" dirty="0" smtClean="0">
              <a:solidFill>
                <a:srgbClr val="C00000"/>
              </a:solidFill>
            </a:endParaRPr>
          </a:p>
          <a:p>
            <a:r>
              <a:rPr lang="en-US" dirty="0" smtClean="0">
                <a:solidFill>
                  <a:srgbClr val="C00000"/>
                </a:solidFill>
              </a:rPr>
              <a:t>Dr. </a:t>
            </a:r>
            <a:r>
              <a:rPr lang="en-US" dirty="0" err="1" smtClean="0">
                <a:solidFill>
                  <a:srgbClr val="C00000"/>
                </a:solidFill>
              </a:rPr>
              <a:t>Anosh</a:t>
            </a:r>
            <a:r>
              <a:rPr lang="en-US" dirty="0" smtClean="0">
                <a:solidFill>
                  <a:srgbClr val="C00000"/>
                </a:solidFill>
              </a:rPr>
              <a:t> </a:t>
            </a:r>
            <a:r>
              <a:rPr lang="en-US" dirty="0" err="1" smtClean="0">
                <a:solidFill>
                  <a:srgbClr val="C00000"/>
                </a:solidFill>
              </a:rPr>
              <a:t>Narzary</a:t>
            </a:r>
            <a:endParaRPr lang="en-US" dirty="0">
              <a:solidFill>
                <a:srgbClr val="C00000"/>
              </a:solidFill>
            </a:endParaRPr>
          </a:p>
        </p:txBody>
      </p:sp>
    </p:spTree>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000240"/>
            <a:ext cx="8183880" cy="3214710"/>
          </a:xfrm>
        </p:spPr>
        <p:txBody>
          <a:bodyPr>
            <a:noAutofit/>
          </a:bodyPr>
          <a:lstStyle/>
          <a:p>
            <a:pPr marL="457200" indent="-457200">
              <a:buFont typeface="Wingdings" pitchFamily="2" charset="2"/>
              <a:buChar char="Ø"/>
            </a:pPr>
            <a:r>
              <a:rPr lang="en-US" sz="2400" b="0" dirty="0" smtClean="0">
                <a:solidFill>
                  <a:schemeClr val="tx1">
                    <a:lumMod val="95000"/>
                    <a:lumOff val="5000"/>
                  </a:schemeClr>
                </a:solidFill>
                <a:latin typeface="Arial Narrow" pitchFamily="34" charset="0"/>
              </a:rPr>
              <a:t>Ethical relativism is the theory that holds that morality is relative to the norms of one's culture. </a:t>
            </a:r>
            <a:br>
              <a:rPr lang="en-US" sz="2400" b="0" dirty="0" smtClean="0">
                <a:solidFill>
                  <a:schemeClr val="tx1">
                    <a:lumMod val="95000"/>
                    <a:lumOff val="5000"/>
                  </a:schemeClr>
                </a:solidFill>
                <a:latin typeface="Arial Narrow" pitchFamily="34" charset="0"/>
              </a:rPr>
            </a:br>
            <a:r>
              <a:rPr lang="en-US" sz="2400" b="0" dirty="0" smtClean="0">
                <a:solidFill>
                  <a:schemeClr val="tx1">
                    <a:lumMod val="95000"/>
                    <a:lumOff val="5000"/>
                  </a:schemeClr>
                </a:solidFill>
                <a:latin typeface="Arial Narrow" pitchFamily="34" charset="0"/>
              </a:rPr>
              <a:t/>
            </a:r>
            <a:br>
              <a:rPr lang="en-US" sz="2400" b="0" dirty="0" smtClean="0">
                <a:solidFill>
                  <a:schemeClr val="tx1">
                    <a:lumMod val="95000"/>
                    <a:lumOff val="5000"/>
                  </a:schemeClr>
                </a:solidFill>
                <a:latin typeface="Arial Narrow" pitchFamily="34" charset="0"/>
              </a:rPr>
            </a:br>
            <a:r>
              <a:rPr lang="en-US" sz="2400" b="0" dirty="0" smtClean="0">
                <a:solidFill>
                  <a:schemeClr val="tx1">
                    <a:lumMod val="95000"/>
                    <a:lumOff val="5000"/>
                  </a:schemeClr>
                </a:solidFill>
                <a:latin typeface="Arial Narrow" pitchFamily="34" charset="0"/>
              </a:rPr>
              <a:t>That is, whether an action is right or wrong depends on the moral norms of the society in which it is practiced. </a:t>
            </a:r>
            <a:br>
              <a:rPr lang="en-US" sz="2400" b="0" dirty="0" smtClean="0">
                <a:solidFill>
                  <a:schemeClr val="tx1">
                    <a:lumMod val="95000"/>
                    <a:lumOff val="5000"/>
                  </a:schemeClr>
                </a:solidFill>
                <a:latin typeface="Arial Narrow" pitchFamily="34" charset="0"/>
              </a:rPr>
            </a:br>
            <a:r>
              <a:rPr lang="en-US" sz="2400" b="0" dirty="0" smtClean="0">
                <a:solidFill>
                  <a:schemeClr val="tx1">
                    <a:lumMod val="95000"/>
                    <a:lumOff val="5000"/>
                  </a:schemeClr>
                </a:solidFill>
                <a:latin typeface="Arial Narrow" pitchFamily="34" charset="0"/>
              </a:rPr>
              <a:t/>
            </a:r>
            <a:br>
              <a:rPr lang="en-US" sz="2400" b="0" dirty="0" smtClean="0">
                <a:solidFill>
                  <a:schemeClr val="tx1">
                    <a:lumMod val="95000"/>
                    <a:lumOff val="5000"/>
                  </a:schemeClr>
                </a:solidFill>
                <a:latin typeface="Arial Narrow" pitchFamily="34" charset="0"/>
              </a:rPr>
            </a:br>
            <a:r>
              <a:rPr lang="en-US" sz="2400" b="0" dirty="0" smtClean="0">
                <a:solidFill>
                  <a:schemeClr val="tx1">
                    <a:lumMod val="95000"/>
                    <a:lumOff val="5000"/>
                  </a:schemeClr>
                </a:solidFill>
                <a:latin typeface="Arial Narrow" pitchFamily="34" charset="0"/>
              </a:rPr>
              <a:t>The same action may be morally right in one society but be morally wrong in another.</a:t>
            </a:r>
            <a:br>
              <a:rPr lang="en-US" sz="2400" b="0" dirty="0" smtClean="0">
                <a:solidFill>
                  <a:schemeClr val="tx1">
                    <a:lumMod val="95000"/>
                    <a:lumOff val="5000"/>
                  </a:schemeClr>
                </a:solidFill>
                <a:latin typeface="Arial Narrow" pitchFamily="34" charset="0"/>
              </a:rPr>
            </a:br>
            <a:endParaRPr lang="en-US" sz="2400" b="0" dirty="0">
              <a:solidFill>
                <a:schemeClr val="tx1">
                  <a:lumMod val="95000"/>
                  <a:lumOff val="5000"/>
                </a:schemeClr>
              </a:solidFill>
              <a:latin typeface="Arial Narrow" pitchFamily="34" charset="0"/>
            </a:endParaRPr>
          </a:p>
        </p:txBody>
      </p:sp>
      <p:sp>
        <p:nvSpPr>
          <p:cNvPr id="3" name="Content Placeholder 2"/>
          <p:cNvSpPr>
            <a:spLocks noGrp="1"/>
          </p:cNvSpPr>
          <p:nvPr>
            <p:ph idx="1"/>
          </p:nvPr>
        </p:nvSpPr>
        <p:spPr>
          <a:xfrm>
            <a:off x="502920" y="530352"/>
            <a:ext cx="8183880" cy="1469888"/>
          </a:xfrm>
        </p:spPr>
        <p:txBody>
          <a:bodyPr>
            <a:normAutofit/>
          </a:bodyPr>
          <a:lstStyle/>
          <a:p>
            <a:pPr algn="just"/>
            <a:endParaRPr lang="en-US" dirty="0" smtClean="0"/>
          </a:p>
          <a:p>
            <a:pPr algn="just"/>
            <a:r>
              <a:rPr lang="en-US" dirty="0" smtClean="0"/>
              <a:t>What is ethical relativism?</a:t>
            </a:r>
          </a:p>
          <a:p>
            <a:endParaRPr lang="en-US" dirty="0"/>
          </a:p>
        </p:txBody>
      </p:sp>
    </p:spTree>
  </p:cSld>
  <p:clrMapOvr>
    <a:masterClrMapping/>
  </p:clrMapOvr>
  <p:transition spd="slow">
    <p:pull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a:bodyPr>
          <a:lstStyle/>
          <a:p>
            <a:pPr algn="just"/>
            <a:endParaRPr lang="en-US" dirty="0" smtClean="0"/>
          </a:p>
          <a:p>
            <a:pPr algn="just"/>
            <a:endParaRPr lang="en-US" dirty="0" smtClean="0"/>
          </a:p>
          <a:p>
            <a:pPr algn="just"/>
            <a:r>
              <a:rPr lang="en-US" dirty="0" smtClean="0">
                <a:latin typeface="Arial Narrow" pitchFamily="34" charset="0"/>
                <a:cs typeface="Arial" pitchFamily="34" charset="0"/>
              </a:rPr>
              <a:t>Relativists often do claim that an action/judgment etc. is morally required of a person. For example, if a person believes that stealing is morally wrong, then it IS wrong -- for her/him.</a:t>
            </a:r>
          </a:p>
          <a:p>
            <a:pPr algn="just"/>
            <a:endParaRPr lang="en-US" dirty="0" smtClean="0">
              <a:latin typeface="Arial Narrow" pitchFamily="34" charset="0"/>
              <a:cs typeface="Arial" pitchFamily="34" charset="0"/>
            </a:endParaRPr>
          </a:p>
          <a:p>
            <a:pPr algn="just"/>
            <a:r>
              <a:rPr lang="en-US" dirty="0" smtClean="0">
                <a:latin typeface="Arial Narrow" pitchFamily="34" charset="0"/>
                <a:cs typeface="Arial" pitchFamily="34" charset="0"/>
              </a:rPr>
              <a:t> In other words, it would be morally wrong for Susan to have an abortion if Susan believed that abortion is always morally wrong.</a:t>
            </a:r>
          </a:p>
          <a:p>
            <a:pPr algn="just"/>
            <a:endParaRPr lang="en-US" dirty="0" smtClean="0"/>
          </a:p>
          <a:p>
            <a:endParaRPr lang="en-US" dirty="0"/>
          </a:p>
        </p:txBody>
      </p:sp>
    </p:spTree>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7998170" cy="4187952"/>
          </a:xfrm>
        </p:spPr>
        <p:txBody>
          <a:bodyPr/>
          <a:lstStyle/>
          <a:p>
            <a:r>
              <a:rPr lang="en-US" b="1" dirty="0" smtClean="0"/>
              <a:t>Moral relativism</a:t>
            </a:r>
            <a:r>
              <a:rPr lang="en-US" dirty="0" smtClean="0"/>
              <a:t> or </a:t>
            </a:r>
            <a:r>
              <a:rPr lang="en-US" b="1" dirty="0" smtClean="0"/>
              <a:t>ethical relativism</a:t>
            </a:r>
            <a:r>
              <a:rPr lang="en-US" dirty="0" smtClean="0"/>
              <a:t> (often reformulated as </a:t>
            </a:r>
            <a:r>
              <a:rPr lang="en-US" b="1" dirty="0" smtClean="0"/>
              <a:t>relativist ethics</a:t>
            </a:r>
            <a:r>
              <a:rPr lang="en-US" dirty="0" smtClean="0"/>
              <a:t> or </a:t>
            </a:r>
            <a:r>
              <a:rPr lang="en-US" b="1" dirty="0" smtClean="0"/>
              <a:t>relativist morality</a:t>
            </a:r>
            <a:r>
              <a:rPr lang="en-US" dirty="0" smtClean="0"/>
              <a:t>)</a:t>
            </a:r>
          </a:p>
          <a:p>
            <a:r>
              <a:rPr lang="en-US" dirty="0" smtClean="0"/>
              <a:t>it is a term used to describe several </a:t>
            </a:r>
            <a:r>
              <a:rPr lang="en-US" dirty="0" smtClean="0">
                <a:hlinkClick r:id="rId2" tooltip="Philosophy"/>
              </a:rPr>
              <a:t>philosophical</a:t>
            </a:r>
            <a:r>
              <a:rPr lang="en-US" dirty="0" smtClean="0"/>
              <a:t> positions concerned with the differences in </a:t>
            </a:r>
            <a:r>
              <a:rPr lang="en-US" dirty="0" smtClean="0">
                <a:hlinkClick r:id="rId3" tooltip="Morality"/>
              </a:rPr>
              <a:t>moral</a:t>
            </a:r>
            <a:r>
              <a:rPr lang="en-US" dirty="0" smtClean="0"/>
              <a:t> judgments across different peoples and their own particular </a:t>
            </a:r>
            <a:r>
              <a:rPr lang="en-US" dirty="0" smtClean="0">
                <a:hlinkClick r:id="rId4" tooltip="Culture"/>
              </a:rPr>
              <a:t>cultures</a:t>
            </a:r>
            <a:r>
              <a:rPr lang="en-US" dirty="0" smtClean="0"/>
              <a:t>. </a:t>
            </a:r>
            <a:endParaRPr lang="en-US" dirty="0"/>
          </a:p>
        </p:txBody>
      </p:sp>
    </p:spTree>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30352"/>
            <a:ext cx="8258204" cy="5756168"/>
          </a:xfrm>
        </p:spPr>
        <p:txBody>
          <a:bodyPr>
            <a:normAutofit fontScale="85000" lnSpcReduction="10000"/>
          </a:bodyPr>
          <a:lstStyle/>
          <a:p>
            <a:pPr algn="just">
              <a:lnSpc>
                <a:spcPct val="150000"/>
              </a:lnSpc>
            </a:pPr>
            <a:r>
              <a:rPr lang="en-US" sz="2000" dirty="0" smtClean="0">
                <a:latin typeface="Arial Narrow" pitchFamily="34" charset="0"/>
              </a:rPr>
              <a:t>Customary or Traditional Morality </a:t>
            </a:r>
          </a:p>
          <a:p>
            <a:pPr algn="just">
              <a:lnSpc>
                <a:spcPct val="150000"/>
              </a:lnSpc>
            </a:pPr>
            <a:r>
              <a:rPr lang="en-US" sz="2000" dirty="0" smtClean="0">
                <a:latin typeface="Arial Narrow" pitchFamily="34" charset="0"/>
              </a:rPr>
              <a:t>We are all quite familiar with customary or traditional morality because we are all born into it; it is the first morality with which we come into contact. Morality that exists in various cultures and societies is usually based on custom or tradition, and it is presented to its members, often without critical analysis or evaluation, throughout their childhood and adult years. There is nothing necessarily wrong or bad about this approach to training society’s youth and also its members as a whole. Many customs and traditions are quite effective and helpful in creating moral societies. </a:t>
            </a:r>
          </a:p>
          <a:p>
            <a:pPr algn="just">
              <a:lnSpc>
                <a:spcPct val="150000"/>
              </a:lnSpc>
            </a:pPr>
            <a:r>
              <a:rPr lang="en-US" sz="2000" dirty="0" smtClean="0">
                <a:latin typeface="Arial Narrow" pitchFamily="34" charset="0"/>
              </a:rPr>
              <a:t>Many moral teachings have arisen out of human need in social interaction and have become customs and traditions in a particular society. For example, in order to live together creatively and in peace, one of the first moral teachings or rules has to be about taking human life because, obviously, if life is constantly in danger, then it is very difficult for people to live and work together. However, in order for customs and traditions to be effective and continuously applicable to the members of a society, they must be critically analyzed, tested, and evaluated, and this is where reflective morality comes in.</a:t>
            </a:r>
          </a:p>
          <a:p>
            <a:pPr>
              <a:lnSpc>
                <a:spcPct val="150000"/>
              </a:lnSpc>
            </a:pPr>
            <a:endParaRPr lang="en-US" sz="2000" dirty="0"/>
          </a:p>
        </p:txBody>
      </p:sp>
    </p:spTree>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92500" lnSpcReduction="10000"/>
          </a:bodyPr>
          <a:lstStyle/>
          <a:p>
            <a:pPr algn="just">
              <a:lnSpc>
                <a:spcPct val="150000"/>
              </a:lnSpc>
            </a:pPr>
            <a:r>
              <a:rPr lang="en-US" sz="2400" dirty="0" smtClean="0">
                <a:latin typeface="Arial Narrow" pitchFamily="34" charset="0"/>
              </a:rPr>
              <a:t>Philosophers in general demand of themselves and others that every human belief, proposition, or idea be examined carefully and critically to ensure that it has its basis in truth. Morality is no different from any other area of philosophic study in this respect.</a:t>
            </a:r>
          </a:p>
          <a:p>
            <a:pPr algn="just">
              <a:lnSpc>
                <a:spcPct val="150000"/>
              </a:lnSpc>
            </a:pPr>
            <a:r>
              <a:rPr lang="en-US" sz="2400" dirty="0" smtClean="0">
                <a:latin typeface="Arial Narrow" pitchFamily="34" charset="0"/>
              </a:rPr>
              <a:t> Philosophers do not suggest that custom and tradition be eliminated or thrown out, but they do urge human beings to use reason to examine the basis and effectiveness of all moral teachings or rules, no matter how traditional or accepted they are. </a:t>
            </a:r>
          </a:p>
          <a:p>
            <a:pPr algn="just">
              <a:lnSpc>
                <a:spcPct val="150000"/>
              </a:lnSpc>
            </a:pPr>
            <a:r>
              <a:rPr lang="en-US" sz="2400" dirty="0" smtClean="0">
                <a:latin typeface="Arial Narrow" pitchFamily="34" charset="0"/>
              </a:rPr>
              <a:t>In other words, philosophy requires human beings to reflect on their moral customs and traditions to determine whether they should be retained or eliminated.</a:t>
            </a:r>
            <a:endParaRPr lang="en-US" sz="2400" dirty="0">
              <a:latin typeface="Arial Narrow" pitchFamily="34" charset="0"/>
            </a:endParaRPr>
          </a:p>
        </p:txBody>
      </p:sp>
    </p:spTree>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874412"/>
          </a:xfrm>
        </p:spPr>
        <p:txBody>
          <a:bodyPr>
            <a:noAutofit/>
          </a:bodyPr>
          <a:lstStyle/>
          <a:p>
            <a:pPr algn="just"/>
            <a:r>
              <a:rPr lang="en-US" sz="2400" dirty="0" smtClean="0">
                <a:latin typeface="Arial Narrow" pitchFamily="34" charset="0"/>
              </a:rPr>
              <a:t>Different culture have different customary laws, which reflects among the different cultures of the world.</a:t>
            </a:r>
            <a:endParaRPr lang="en-US" sz="2400" dirty="0">
              <a:latin typeface="Arial Narrow" pitchFamily="34" charset="0"/>
            </a:endParaRPr>
          </a:p>
        </p:txBody>
      </p:sp>
      <p:sp>
        <p:nvSpPr>
          <p:cNvPr id="3" name="Content Placeholder 2"/>
          <p:cNvSpPr>
            <a:spLocks noGrp="1"/>
          </p:cNvSpPr>
          <p:nvPr>
            <p:ph idx="1"/>
          </p:nvPr>
        </p:nvSpPr>
        <p:spPr/>
        <p:txBody>
          <a:bodyPr>
            <a:normAutofit lnSpcReduction="10000"/>
          </a:bodyPr>
          <a:lstStyle/>
          <a:p>
            <a:pPr algn="just"/>
            <a:r>
              <a:rPr lang="en-US" dirty="0" smtClean="0"/>
              <a:t>It is important, then, that all customs, traditions, systems of ethics, rules, and ethical theories should be carefully analyzed and critically evaluated before we continue to accept or live by them.</a:t>
            </a:r>
          </a:p>
          <a:p>
            <a:pPr algn="just"/>
            <a:endParaRPr lang="en-US" dirty="0" smtClean="0"/>
          </a:p>
          <a:p>
            <a:pPr algn="just"/>
            <a:r>
              <a:rPr lang="en-US" dirty="0" smtClean="0"/>
              <a:t> Again, we should not reject them out of hand, but neither should we endorse them wholeheartedly unless we have subjected them to careful, logical scrutiny. </a:t>
            </a:r>
          </a:p>
          <a:p>
            <a:endParaRPr lang="en-US" dirty="0"/>
          </a:p>
        </p:txBody>
      </p: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lstStyle/>
          <a:p>
            <a:endParaRPr lang="en-US" dirty="0" smtClean="0"/>
          </a:p>
          <a:p>
            <a:r>
              <a:rPr lang="en-US" dirty="0" smtClean="0"/>
              <a:t>Therefore:</a:t>
            </a:r>
          </a:p>
          <a:p>
            <a:pPr>
              <a:buNone/>
            </a:pPr>
            <a:endParaRPr lang="en-US" dirty="0" smtClean="0"/>
          </a:p>
          <a:p>
            <a:pPr algn="just"/>
            <a:r>
              <a:rPr lang="en-US" sz="2400" dirty="0" smtClean="0">
                <a:solidFill>
                  <a:srgbClr val="FF0000"/>
                </a:solidFill>
              </a:rPr>
              <a:t>Reflective morals are those that are based on what you believe to be right and not others. The ideas related to the development of art, values, human rights and quality education etc., all are because of man's reflection. Reflective morality is the best stage of development of morality in human society</a:t>
            </a:r>
          </a:p>
          <a:p>
            <a:endParaRPr lang="en-US" dirty="0">
              <a:solidFill>
                <a:srgbClr val="FF0000"/>
              </a:solidFill>
            </a:endParaRPr>
          </a:p>
        </p:txBody>
      </p:sp>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857488" y="1857364"/>
          <a:ext cx="3571900" cy="1357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TotalTime>
  <Words>473</Words>
  <Application>Microsoft Office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Ethical  Relativism</vt:lpstr>
      <vt:lpstr>Ethical relativism is the theory that holds that morality is relative to the norms of one's culture.   That is, whether an action is right or wrong depends on the moral norms of the society in which it is practiced.   The same action may be morally right in one society but be morally wrong in another. </vt:lpstr>
      <vt:lpstr>PowerPoint Presentation</vt:lpstr>
      <vt:lpstr>PowerPoint Presentation</vt:lpstr>
      <vt:lpstr>PowerPoint Presentation</vt:lpstr>
      <vt:lpstr>PowerPoint Presentation</vt:lpstr>
      <vt:lpstr>Different culture have different customary laws, which reflects among the different cultures of the world.</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Relativism</dc:title>
  <dc:creator>LENOVO</dc:creator>
  <cp:lastModifiedBy>Lenovo</cp:lastModifiedBy>
  <cp:revision>27</cp:revision>
  <dcterms:created xsi:type="dcterms:W3CDTF">2022-07-09T04:15:23Z</dcterms:created>
  <dcterms:modified xsi:type="dcterms:W3CDTF">2023-10-13T22:34:05Z</dcterms:modified>
</cp:coreProperties>
</file>